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78" r:id="rId3"/>
    <p:sldId id="294" r:id="rId4"/>
    <p:sldId id="270" r:id="rId5"/>
    <p:sldId id="288" r:id="rId6"/>
    <p:sldId id="296" r:id="rId7"/>
    <p:sldId id="297" r:id="rId8"/>
    <p:sldId id="298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6" r:id="rId30"/>
    <p:sldId id="327" r:id="rId31"/>
    <p:sldId id="321" r:id="rId32"/>
    <p:sldId id="289" r:id="rId33"/>
    <p:sldId id="323" r:id="rId34"/>
    <p:sldId id="324" r:id="rId35"/>
    <p:sldId id="325" r:id="rId36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-108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../../../../../../Documents%20and%20Settings/Administrator/Application%20Data/Tencent/Users/757764486/QQ/WinTemp/RichOle/1YC~$%7bL9IR0OVR%60R@8L5$CP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file:///F:\&#32554;&#21202;-&#33713;&#23572;&#38169;&#35273;&#65306;&#20004;&#26465;&#27225;&#32418;&#33394;&#30340;&#32447;&#27573;&#19968;&#26679;&#38271;&#21527;&#65311;&#65288;&#19968;&#26679;&#38271;&#65289;%20-%20&#40548;&#21326;&#20013;&#23398;&#24515;&#29702;&#20581;&#24247;&#25945;&#32946;&#32593;&#31449;.files\0FT15N252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../../../../../lenovo/appdata/roaming/360se6/USERDA~1/Temp/image024.gif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5" Type="http://schemas.openxmlformats.org/officeDocument/2006/relationships/image" Target="../../../../../../../Documents%20and%20Settings/Administrator/Application%20Data/Tencent/Users/757764486/QQ/WinTemp/RichOle/K0(L)3)5LHQOMUBTK5(GUIY.jpg" TargetMode="External"/><Relationship Id="rId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机械运动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045260" y="3489763"/>
            <a:ext cx="5050614" cy="107721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长度和时间的测量</a:t>
            </a:r>
            <a:endParaRPr lang="zh-CN" altLang="zh-CN" sz="48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48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70602020203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3" name="Text Box 6"/>
          <p:cNvSpPr txBox="1"/>
          <p:nvPr/>
        </p:nvSpPr>
        <p:spPr>
          <a:xfrm>
            <a:off x="549718" y="958714"/>
            <a:ext cx="5762625" cy="5568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+mn-ea"/>
              </a:rPr>
              <a:t>1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+mn-ea"/>
              </a:rPr>
              <a:t>．刻度尺是测量长度的基本工具。 </a:t>
            </a:r>
            <a:endParaRPr lang="zh-CN" altLang="en-US" sz="2800" b="1" noProof="1">
              <a:solidFill>
                <a:schemeClr val="accent6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" name="组合 6147"/>
          <p:cNvGrpSpPr>
            <a:grpSpLocks/>
          </p:cNvGrpSpPr>
          <p:nvPr/>
        </p:nvGrpSpPr>
        <p:grpSpPr bwMode="auto">
          <a:xfrm>
            <a:off x="716095" y="132535"/>
            <a:ext cx="2698024" cy="728288"/>
            <a:chOff x="878" y="0"/>
            <a:chExt cx="4251" cy="1533"/>
          </a:xfrm>
        </p:grpSpPr>
        <p:sp>
          <p:nvSpPr>
            <p:cNvPr id="13315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8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251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66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二、长</a:t>
              </a:r>
              <a:r>
                <a:rPr lang="zh-CN" altLang="en-US" sz="2800" b="1" dirty="0">
                  <a:solidFill>
                    <a:srgbClr val="006666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度的测量</a:t>
              </a:r>
            </a:p>
          </p:txBody>
        </p:sp>
      </p:grpSp>
      <p:pic>
        <p:nvPicPr>
          <p:cNvPr id="13320" name="图片 1" descr="01104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271" y="1736898"/>
            <a:ext cx="7445960" cy="3055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7"/>
          <p:cNvSpPr txBox="1">
            <a:spLocks noChangeArrowheads="1"/>
          </p:cNvSpPr>
          <p:nvPr/>
        </p:nvSpPr>
        <p:spPr bwMode="auto">
          <a:xfrm>
            <a:off x="3227203" y="4471367"/>
            <a:ext cx="30059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比较精确的长度测量工具</a:t>
            </a:r>
          </a:p>
        </p:txBody>
      </p:sp>
      <p:pic>
        <p:nvPicPr>
          <p:cNvPr id="14339" name="图片 1" descr="01204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69" y="220795"/>
            <a:ext cx="4548440" cy="1808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图片 2" descr="01204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7605" y="2135525"/>
            <a:ext cx="4878065" cy="2229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315829" y="412077"/>
            <a:ext cx="258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28600"/>
            <a:r>
              <a:rPr lang="en-US" altLang="zh-CN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Times New Roman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Times New Roman" pitchFamily="18" charset="0"/>
              </a:rPr>
              <a:t>观察刻度尺</a:t>
            </a:r>
          </a:p>
        </p:txBody>
      </p: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301626" y="3345709"/>
            <a:ext cx="562451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宋体" pitchFamily="2" charset="-122"/>
              </a:rPr>
              <a:t>它的</a:t>
            </a:r>
            <a:r>
              <a:rPr lang="zh-CN" altLang="en-US" sz="2600" b="1" dirty="0">
                <a:solidFill>
                  <a:srgbClr val="007E82"/>
                </a:solidFill>
                <a:latin typeface="宋体" pitchFamily="2" charset="-122"/>
              </a:rPr>
              <a:t>零刻度线</a:t>
            </a:r>
            <a:r>
              <a:rPr lang="zh-CN" altLang="en-US" sz="2600" dirty="0">
                <a:latin typeface="宋体" pitchFamily="2" charset="-122"/>
              </a:rPr>
              <a:t>在哪里，是否磨损？</a:t>
            </a:r>
          </a:p>
          <a:p>
            <a:pPr>
              <a:lnSpc>
                <a:spcPct val="150000"/>
              </a:lnSpc>
            </a:pPr>
            <a:endParaRPr lang="zh-CN" altLang="en-US" sz="2600" dirty="0">
              <a:latin typeface="宋体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324964" y="3389268"/>
            <a:ext cx="3517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其零刻度线在左端（离最左端边缘有一小段距离），没有磨损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513138" y="3861165"/>
            <a:ext cx="1327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</a:rPr>
              <a:t>0—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</a:rPr>
              <a:t>8cm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513138" y="4287544"/>
            <a:ext cx="13255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</a:rPr>
              <a:t>1mm</a:t>
            </a:r>
          </a:p>
        </p:txBody>
      </p:sp>
      <p:pic>
        <p:nvPicPr>
          <p:cNvPr id="15365" name="图片 1536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1440662"/>
            <a:ext cx="8686800" cy="121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直接连接符 15365"/>
          <p:cNvSpPr>
            <a:spLocks noChangeShapeType="1"/>
          </p:cNvSpPr>
          <p:nvPr/>
        </p:nvSpPr>
        <p:spPr bwMode="auto">
          <a:xfrm flipH="1" flipV="1">
            <a:off x="1463676" y="2409814"/>
            <a:ext cx="1920875" cy="32305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7" name="文本框 15366"/>
          <p:cNvSpPr txBox="1">
            <a:spLocks noChangeArrowheads="1"/>
          </p:cNvSpPr>
          <p:nvPr/>
        </p:nvSpPr>
        <p:spPr bwMode="auto">
          <a:xfrm>
            <a:off x="3382964" y="2652102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单位</a:t>
            </a:r>
          </a:p>
        </p:txBody>
      </p:sp>
      <p:sp>
        <p:nvSpPr>
          <p:cNvPr id="15368" name="直接连接符 15367"/>
          <p:cNvSpPr>
            <a:spLocks noChangeShapeType="1"/>
          </p:cNvSpPr>
          <p:nvPr/>
        </p:nvSpPr>
        <p:spPr bwMode="auto">
          <a:xfrm flipH="1">
            <a:off x="744539" y="1261322"/>
            <a:ext cx="661987" cy="663916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文本框 15368"/>
          <p:cNvSpPr txBox="1">
            <a:spLocks noChangeArrowheads="1"/>
          </p:cNvSpPr>
          <p:nvPr/>
        </p:nvSpPr>
        <p:spPr bwMode="auto">
          <a:xfrm>
            <a:off x="1336676" y="985779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零刻度线</a:t>
            </a:r>
          </a:p>
        </p:txBody>
      </p:sp>
      <p:sp>
        <p:nvSpPr>
          <p:cNvPr id="15370" name="右中括号 15369"/>
          <p:cNvSpPr>
            <a:spLocks/>
          </p:cNvSpPr>
          <p:nvPr/>
        </p:nvSpPr>
        <p:spPr bwMode="auto">
          <a:xfrm rot="-5400000">
            <a:off x="4538804" y="-2433755"/>
            <a:ext cx="114018" cy="7848600"/>
          </a:xfrm>
          <a:prstGeom prst="rightBracket">
            <a:avLst>
              <a:gd name="adj" fmla="val 428928"/>
            </a:avLst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文本框 15370"/>
          <p:cNvSpPr txBox="1">
            <a:spLocks noChangeArrowheads="1"/>
          </p:cNvSpPr>
          <p:nvPr/>
        </p:nvSpPr>
        <p:spPr bwMode="auto">
          <a:xfrm>
            <a:off x="3870325" y="1040412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量程</a:t>
            </a:r>
          </a:p>
        </p:txBody>
      </p:sp>
      <p:sp>
        <p:nvSpPr>
          <p:cNvPr id="15372" name="文本框 15371"/>
          <p:cNvSpPr txBox="1">
            <a:spLocks noChangeArrowheads="1"/>
          </p:cNvSpPr>
          <p:nvPr/>
        </p:nvSpPr>
        <p:spPr bwMode="auto">
          <a:xfrm>
            <a:off x="6684964" y="2652102"/>
            <a:ext cx="11128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分度值</a:t>
            </a:r>
          </a:p>
        </p:txBody>
      </p:sp>
      <p:sp>
        <p:nvSpPr>
          <p:cNvPr id="15373" name="直接连接符 15372"/>
          <p:cNvSpPr>
            <a:spLocks noChangeShapeType="1"/>
          </p:cNvSpPr>
          <p:nvPr/>
        </p:nvSpPr>
        <p:spPr bwMode="auto">
          <a:xfrm flipH="1">
            <a:off x="6577013" y="1655633"/>
            <a:ext cx="10795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直接连接符 15373"/>
          <p:cNvSpPr>
            <a:spLocks noChangeShapeType="1"/>
          </p:cNvSpPr>
          <p:nvPr/>
        </p:nvSpPr>
        <p:spPr bwMode="auto">
          <a:xfrm flipH="1" flipV="1">
            <a:off x="6648451" y="1709080"/>
            <a:ext cx="144463" cy="1023785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1625" y="3861165"/>
            <a:ext cx="290988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latin typeface="宋体" pitchFamily="2" charset="-122"/>
              </a:rPr>
              <a:t>它的</a:t>
            </a:r>
            <a:r>
              <a:rPr lang="zh-CN" altLang="en-US" sz="2600" b="1">
                <a:solidFill>
                  <a:srgbClr val="269999"/>
                </a:solidFill>
                <a:latin typeface="宋体" pitchFamily="2" charset="-122"/>
              </a:rPr>
              <a:t>量程</a:t>
            </a:r>
            <a:r>
              <a:rPr lang="zh-CN" altLang="en-US" sz="2600">
                <a:latin typeface="宋体" pitchFamily="2" charset="-122"/>
              </a:rPr>
              <a:t>是多少？</a:t>
            </a:r>
            <a:endParaRPr lang="en-US" altLang="zh-CN" sz="260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01625" y="4268541"/>
            <a:ext cx="329088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dirty="0">
                <a:latin typeface="宋体" pitchFamily="2" charset="-122"/>
              </a:rPr>
              <a:t>它的</a:t>
            </a:r>
            <a:r>
              <a:rPr lang="zh-CN" altLang="en-US" sz="2600" b="1" dirty="0">
                <a:solidFill>
                  <a:srgbClr val="269999"/>
                </a:solidFill>
                <a:latin typeface="宋体" pitchFamily="2" charset="-122"/>
              </a:rPr>
              <a:t>分度值</a:t>
            </a:r>
            <a:r>
              <a:rPr lang="zh-CN" altLang="en-US" sz="2600" dirty="0">
                <a:latin typeface="宋体" pitchFamily="2" charset="-122"/>
              </a:rPr>
              <a:t>是多少？</a:t>
            </a:r>
            <a:endParaRPr lang="en-US" altLang="zh-CN" sz="2600" dirty="0">
              <a:solidFill>
                <a:srgbClr val="00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4" grpId="0"/>
      <p:bldP spid="5" grpId="0"/>
      <p:bldP spid="6" grpId="0"/>
      <p:bldP spid="15366" grpId="0" animBg="1"/>
      <p:bldP spid="15367" grpId="0"/>
      <p:bldP spid="15368" grpId="0" animBg="1"/>
      <p:bldP spid="15369" grpId="0"/>
      <p:bldP spid="15371" grpId="0"/>
      <p:bldP spid="15372" grpId="0"/>
      <p:bldP spid="15373" grpId="0" animBg="1"/>
      <p:bldP spid="15374" grpId="0" animBg="1"/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5-图片-9测量工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3257" y="1236515"/>
            <a:ext cx="3775947" cy="3428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0" name="矩形 5"/>
          <p:cNvSpPr>
            <a:spLocks noChangeArrowheads="1"/>
          </p:cNvSpPr>
          <p:nvPr/>
        </p:nvSpPr>
        <p:spPr bwMode="auto">
          <a:xfrm>
            <a:off x="238125" y="424004"/>
            <a:ext cx="47243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28600"/>
            <a:r>
              <a:rPr lang="en-US" altLang="zh-CN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Times New Roman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Times New Roman" pitchFamily="18" charset="0"/>
              </a:rPr>
              <a:t>正确使用刻度尺测量尺寸</a:t>
            </a:r>
          </a:p>
        </p:txBody>
      </p:sp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385011" y="1236515"/>
            <a:ext cx="41251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在实际的测量中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并不是分度值越小越好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测量时应先根据实际情况确定需要达到的程度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再选择满足测量要求的刻度尺。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2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/>
      <p:bldP spid="16389" grpId="1" bldLvl="0"/>
      <p:bldP spid="16389" grpId="2" bldLvl="0"/>
      <p:bldP spid="16389" grpId="3" bldLvl="0"/>
      <p:bldP spid="16389" grpId="4" bldLvl="0"/>
      <p:bldP spid="16389" grpId="5" bldLvl="0"/>
      <p:bldP spid="16389" grpId="6" bldLvl="0"/>
      <p:bldP spid="16389" grpId="7" bldLvl="0"/>
      <p:bldP spid="16389" grpId="8" bldLvl="0"/>
      <p:bldP spid="16389" grpId="9" bldLvl="0"/>
      <p:bldP spid="16389" grpId="10" bldLvl="0"/>
      <p:bldP spid="16389" grpId="11" bldLvl="0"/>
      <p:bldP spid="16389" grpId="12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01"/>
          <p:cNvSpPr txBox="1">
            <a:spLocks noChangeArrowheads="1"/>
          </p:cNvSpPr>
          <p:nvPr/>
        </p:nvSpPr>
        <p:spPr bwMode="auto">
          <a:xfrm>
            <a:off x="543140" y="796484"/>
            <a:ext cx="8250226" cy="168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即刻度尺的位置应放正，零刻度线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被测物体的一端，有刻度线的一边要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被测物体且与被测物体保持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（如图甲所示），不能歪斜（如图乙所示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Picture 6" descr="www.xkb1.com              新课标第一网不用注册，免费下载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500" y="3050111"/>
            <a:ext cx="3590521" cy="996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11" descr="www.xkb1.com              新课标第一网不用注册，免费下载！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919651" y="3050111"/>
            <a:ext cx="2687637" cy="996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5" name="文本框 1"/>
          <p:cNvSpPr txBox="1">
            <a:spLocks noChangeArrowheads="1"/>
          </p:cNvSpPr>
          <p:nvPr/>
        </p:nvSpPr>
        <p:spPr bwMode="auto">
          <a:xfrm>
            <a:off x="1858569" y="4154189"/>
            <a:ext cx="703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甲</a:t>
            </a:r>
          </a:p>
        </p:txBody>
      </p:sp>
      <p:sp>
        <p:nvSpPr>
          <p:cNvPr id="15366" name="文本框 4"/>
          <p:cNvSpPr txBox="1">
            <a:spLocks noChangeArrowheads="1"/>
          </p:cNvSpPr>
          <p:nvPr/>
        </p:nvSpPr>
        <p:spPr bwMode="auto">
          <a:xfrm>
            <a:off x="5788964" y="4154189"/>
            <a:ext cx="703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  <p:bldP spid="15365" grpId="0"/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01"/>
          <p:cNvSpPr txBox="1">
            <a:spLocks noChangeArrowheads="1"/>
          </p:cNvSpPr>
          <p:nvPr/>
        </p:nvSpPr>
        <p:spPr bwMode="auto">
          <a:xfrm>
            <a:off x="495014" y="576831"/>
            <a:ext cx="8270850" cy="168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：即读数，视线与刻度尺尺面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（如图丙所示）；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要估读出分度值的下一位数值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，图中铅笔长度为69.5mm，其中69mm是准确值，0.5mm是估计值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4456018" y="4580818"/>
            <a:ext cx="703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丙</a:t>
            </a:r>
          </a:p>
        </p:txBody>
      </p:sp>
      <p:grpSp>
        <p:nvGrpSpPr>
          <p:cNvPr id="2" name="组合 19459"/>
          <p:cNvGrpSpPr>
            <a:grpSpLocks/>
          </p:cNvGrpSpPr>
          <p:nvPr/>
        </p:nvGrpSpPr>
        <p:grpSpPr bwMode="auto">
          <a:xfrm>
            <a:off x="1379443" y="3653236"/>
            <a:ext cx="6172200" cy="844444"/>
            <a:chOff x="0" y="0"/>
            <a:chExt cx="3888" cy="711"/>
          </a:xfrm>
        </p:grpSpPr>
        <p:grpSp>
          <p:nvGrpSpPr>
            <p:cNvPr id="3" name="组合 19460"/>
            <p:cNvGrpSpPr>
              <a:grpSpLocks/>
            </p:cNvGrpSpPr>
            <p:nvPr/>
          </p:nvGrpSpPr>
          <p:grpSpPr bwMode="auto">
            <a:xfrm>
              <a:off x="0" y="212"/>
              <a:ext cx="3888" cy="499"/>
              <a:chOff x="0" y="0"/>
              <a:chExt cx="3888" cy="499"/>
            </a:xfrm>
          </p:grpSpPr>
          <p:sp>
            <p:nvSpPr>
              <p:cNvPr id="19462" name="AutoShape 1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en-US" altLang="zh-CN" sz="1200" b="1">
                    <a:solidFill>
                      <a:srgbClr val="000000"/>
                    </a:solidFill>
                  </a:rPr>
                  <a:t>0 cm     1           2            3           4            5            6           7            8          9          10</a:t>
                </a:r>
                <a:r>
                  <a:rPr lang="en-US" altLang="zh-CN" sz="1200" b="1"/>
                  <a:t> </a:t>
                </a:r>
              </a:p>
            </p:txBody>
          </p:sp>
          <p:sp>
            <p:nvSpPr>
              <p:cNvPr id="19463" name="Line 134"/>
              <p:cNvSpPr>
                <a:spLocks noChangeShapeType="1"/>
              </p:cNvSpPr>
              <p:nvPr/>
            </p:nvSpPr>
            <p:spPr bwMode="auto">
              <a:xfrm>
                <a:off x="91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4" name="Line 135"/>
              <p:cNvSpPr>
                <a:spLocks noChangeShapeType="1"/>
              </p:cNvSpPr>
              <p:nvPr/>
            </p:nvSpPr>
            <p:spPr bwMode="auto">
              <a:xfrm>
                <a:off x="127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5" name="Line 136"/>
              <p:cNvSpPr>
                <a:spLocks noChangeShapeType="1"/>
              </p:cNvSpPr>
              <p:nvPr/>
            </p:nvSpPr>
            <p:spPr bwMode="auto">
              <a:xfrm>
                <a:off x="16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6" name="Line 137"/>
              <p:cNvSpPr>
                <a:spLocks noChangeShapeType="1"/>
              </p:cNvSpPr>
              <p:nvPr/>
            </p:nvSpPr>
            <p:spPr bwMode="auto">
              <a:xfrm>
                <a:off x="200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7" name="Line 138"/>
              <p:cNvSpPr>
                <a:spLocks noChangeShapeType="1"/>
              </p:cNvSpPr>
              <p:nvPr/>
            </p:nvSpPr>
            <p:spPr bwMode="auto">
              <a:xfrm>
                <a:off x="23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8" name="Line 139"/>
              <p:cNvSpPr>
                <a:spLocks noChangeShapeType="1"/>
              </p:cNvSpPr>
              <p:nvPr/>
            </p:nvSpPr>
            <p:spPr bwMode="auto">
              <a:xfrm>
                <a:off x="272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9" name="Line 140"/>
              <p:cNvSpPr>
                <a:spLocks noChangeShapeType="1"/>
              </p:cNvSpPr>
              <p:nvPr/>
            </p:nvSpPr>
            <p:spPr bwMode="auto">
              <a:xfrm>
                <a:off x="272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0" name="Line 141"/>
              <p:cNvSpPr>
                <a:spLocks noChangeShapeType="1"/>
              </p:cNvSpPr>
              <p:nvPr/>
            </p:nvSpPr>
            <p:spPr bwMode="auto">
              <a:xfrm>
                <a:off x="308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1" name="Line 142"/>
              <p:cNvSpPr>
                <a:spLocks noChangeShapeType="1"/>
              </p:cNvSpPr>
              <p:nvPr/>
            </p:nvSpPr>
            <p:spPr bwMode="auto">
              <a:xfrm>
                <a:off x="344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2" name="Line 143"/>
              <p:cNvSpPr>
                <a:spLocks noChangeShapeType="1"/>
              </p:cNvSpPr>
              <p:nvPr/>
            </p:nvSpPr>
            <p:spPr bwMode="auto">
              <a:xfrm>
                <a:off x="381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3" name="Line 144"/>
              <p:cNvSpPr>
                <a:spLocks noChangeShapeType="1"/>
              </p:cNvSpPr>
              <p:nvPr/>
            </p:nvSpPr>
            <p:spPr bwMode="auto">
              <a:xfrm>
                <a:off x="417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Line 145"/>
              <p:cNvSpPr>
                <a:spLocks noChangeShapeType="1"/>
              </p:cNvSpPr>
              <p:nvPr/>
            </p:nvSpPr>
            <p:spPr bwMode="auto">
              <a:xfrm>
                <a:off x="453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5" name="Line 146"/>
              <p:cNvSpPr>
                <a:spLocks noChangeShapeType="1"/>
              </p:cNvSpPr>
              <p:nvPr/>
            </p:nvSpPr>
            <p:spPr bwMode="auto">
              <a:xfrm>
                <a:off x="453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6" name="Line 147"/>
              <p:cNvSpPr>
                <a:spLocks noChangeShapeType="1"/>
              </p:cNvSpPr>
              <p:nvPr/>
            </p:nvSpPr>
            <p:spPr bwMode="auto">
              <a:xfrm>
                <a:off x="48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7" name="Line 148"/>
              <p:cNvSpPr>
                <a:spLocks noChangeShapeType="1"/>
              </p:cNvSpPr>
              <p:nvPr/>
            </p:nvSpPr>
            <p:spPr bwMode="auto">
              <a:xfrm>
                <a:off x="525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8" name="Line 149"/>
              <p:cNvSpPr>
                <a:spLocks noChangeShapeType="1"/>
              </p:cNvSpPr>
              <p:nvPr/>
            </p:nvSpPr>
            <p:spPr bwMode="auto">
              <a:xfrm>
                <a:off x="56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9" name="Line 150"/>
              <p:cNvSpPr>
                <a:spLocks noChangeShapeType="1"/>
              </p:cNvSpPr>
              <p:nvPr/>
            </p:nvSpPr>
            <p:spPr bwMode="auto">
              <a:xfrm>
                <a:off x="598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0" name="Line 151"/>
              <p:cNvSpPr>
                <a:spLocks noChangeShapeType="1"/>
              </p:cNvSpPr>
              <p:nvPr/>
            </p:nvSpPr>
            <p:spPr bwMode="auto">
              <a:xfrm>
                <a:off x="634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1" name="Line 152"/>
              <p:cNvSpPr>
                <a:spLocks noChangeShapeType="1"/>
              </p:cNvSpPr>
              <p:nvPr/>
            </p:nvSpPr>
            <p:spPr bwMode="auto">
              <a:xfrm>
                <a:off x="634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2" name="Line 153"/>
              <p:cNvSpPr>
                <a:spLocks noChangeShapeType="1"/>
              </p:cNvSpPr>
              <p:nvPr/>
            </p:nvSpPr>
            <p:spPr bwMode="auto">
              <a:xfrm>
                <a:off x="670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Line 154"/>
              <p:cNvSpPr>
                <a:spLocks noChangeShapeType="1"/>
              </p:cNvSpPr>
              <p:nvPr/>
            </p:nvSpPr>
            <p:spPr bwMode="auto">
              <a:xfrm>
                <a:off x="70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4" name="Line 155"/>
              <p:cNvSpPr>
                <a:spLocks noChangeShapeType="1"/>
              </p:cNvSpPr>
              <p:nvPr/>
            </p:nvSpPr>
            <p:spPr bwMode="auto">
              <a:xfrm>
                <a:off x="74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5" name="Line 156"/>
              <p:cNvSpPr>
                <a:spLocks noChangeShapeType="1"/>
              </p:cNvSpPr>
              <p:nvPr/>
            </p:nvSpPr>
            <p:spPr bwMode="auto">
              <a:xfrm>
                <a:off x="77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6" name="Line 157"/>
              <p:cNvSpPr>
                <a:spLocks noChangeShapeType="1"/>
              </p:cNvSpPr>
              <p:nvPr/>
            </p:nvSpPr>
            <p:spPr bwMode="auto">
              <a:xfrm>
                <a:off x="815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7" name="Line 158"/>
              <p:cNvSpPr>
                <a:spLocks noChangeShapeType="1"/>
              </p:cNvSpPr>
              <p:nvPr/>
            </p:nvSpPr>
            <p:spPr bwMode="auto">
              <a:xfrm>
                <a:off x="816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8" name="Line 159"/>
              <p:cNvSpPr>
                <a:spLocks noChangeShapeType="1"/>
              </p:cNvSpPr>
              <p:nvPr/>
            </p:nvSpPr>
            <p:spPr bwMode="auto">
              <a:xfrm>
                <a:off x="85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9" name="Line 160"/>
              <p:cNvSpPr>
                <a:spLocks noChangeShapeType="1"/>
              </p:cNvSpPr>
              <p:nvPr/>
            </p:nvSpPr>
            <p:spPr bwMode="auto">
              <a:xfrm>
                <a:off x="888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0" name="Line 161"/>
              <p:cNvSpPr>
                <a:spLocks noChangeShapeType="1"/>
              </p:cNvSpPr>
              <p:nvPr/>
            </p:nvSpPr>
            <p:spPr bwMode="auto">
              <a:xfrm>
                <a:off x="925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1" name="Line 162"/>
              <p:cNvSpPr>
                <a:spLocks noChangeShapeType="1"/>
              </p:cNvSpPr>
              <p:nvPr/>
            </p:nvSpPr>
            <p:spPr bwMode="auto">
              <a:xfrm>
                <a:off x="961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2" name="Line 163"/>
              <p:cNvSpPr>
                <a:spLocks noChangeShapeType="1"/>
              </p:cNvSpPr>
              <p:nvPr/>
            </p:nvSpPr>
            <p:spPr bwMode="auto">
              <a:xfrm>
                <a:off x="997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3" name="Line 164"/>
              <p:cNvSpPr>
                <a:spLocks noChangeShapeType="1"/>
              </p:cNvSpPr>
              <p:nvPr/>
            </p:nvSpPr>
            <p:spPr bwMode="auto">
              <a:xfrm>
                <a:off x="997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4" name="Line 165"/>
              <p:cNvSpPr>
                <a:spLocks noChangeShapeType="1"/>
              </p:cNvSpPr>
              <p:nvPr/>
            </p:nvSpPr>
            <p:spPr bwMode="auto">
              <a:xfrm>
                <a:off x="103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5" name="Line 166"/>
              <p:cNvSpPr>
                <a:spLocks noChangeShapeType="1"/>
              </p:cNvSpPr>
              <p:nvPr/>
            </p:nvSpPr>
            <p:spPr bwMode="auto">
              <a:xfrm>
                <a:off x="106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6" name="Line 167"/>
              <p:cNvSpPr>
                <a:spLocks noChangeShapeType="1"/>
              </p:cNvSpPr>
              <p:nvPr/>
            </p:nvSpPr>
            <p:spPr bwMode="auto">
              <a:xfrm>
                <a:off x="110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7" name="Line 168"/>
              <p:cNvSpPr>
                <a:spLocks noChangeShapeType="1"/>
              </p:cNvSpPr>
              <p:nvPr/>
            </p:nvSpPr>
            <p:spPr bwMode="auto">
              <a:xfrm>
                <a:off x="114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8" name="Line 169"/>
              <p:cNvSpPr>
                <a:spLocks noChangeShapeType="1"/>
              </p:cNvSpPr>
              <p:nvPr/>
            </p:nvSpPr>
            <p:spPr bwMode="auto">
              <a:xfrm>
                <a:off x="1178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9" name="Line 170"/>
              <p:cNvSpPr>
                <a:spLocks noChangeShapeType="1"/>
              </p:cNvSpPr>
              <p:nvPr/>
            </p:nvSpPr>
            <p:spPr bwMode="auto">
              <a:xfrm>
                <a:off x="1178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0" name="Line 171"/>
              <p:cNvSpPr>
                <a:spLocks noChangeShapeType="1"/>
              </p:cNvSpPr>
              <p:nvPr/>
            </p:nvSpPr>
            <p:spPr bwMode="auto">
              <a:xfrm>
                <a:off x="1214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1" name="Line 172"/>
              <p:cNvSpPr>
                <a:spLocks noChangeShapeType="1"/>
              </p:cNvSpPr>
              <p:nvPr/>
            </p:nvSpPr>
            <p:spPr bwMode="auto">
              <a:xfrm>
                <a:off x="1250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2" name="Line 173"/>
              <p:cNvSpPr>
                <a:spLocks noChangeShapeType="1"/>
              </p:cNvSpPr>
              <p:nvPr/>
            </p:nvSpPr>
            <p:spPr bwMode="auto">
              <a:xfrm>
                <a:off x="1287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3" name="Line 174"/>
              <p:cNvSpPr>
                <a:spLocks noChangeShapeType="1"/>
              </p:cNvSpPr>
              <p:nvPr/>
            </p:nvSpPr>
            <p:spPr bwMode="auto">
              <a:xfrm>
                <a:off x="132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4" name="Line 175"/>
              <p:cNvSpPr>
                <a:spLocks noChangeShapeType="1"/>
              </p:cNvSpPr>
              <p:nvPr/>
            </p:nvSpPr>
            <p:spPr bwMode="auto">
              <a:xfrm>
                <a:off x="1359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5" name="Line 176"/>
              <p:cNvSpPr>
                <a:spLocks noChangeShapeType="1"/>
              </p:cNvSpPr>
              <p:nvPr/>
            </p:nvSpPr>
            <p:spPr bwMode="auto">
              <a:xfrm>
                <a:off x="1359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6" name="Line 177"/>
              <p:cNvSpPr>
                <a:spLocks noChangeShapeType="1"/>
              </p:cNvSpPr>
              <p:nvPr/>
            </p:nvSpPr>
            <p:spPr bwMode="auto">
              <a:xfrm>
                <a:off x="1395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7" name="Line 178"/>
              <p:cNvSpPr>
                <a:spLocks noChangeShapeType="1"/>
              </p:cNvSpPr>
              <p:nvPr/>
            </p:nvSpPr>
            <p:spPr bwMode="auto">
              <a:xfrm>
                <a:off x="1431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8" name="Line 179"/>
              <p:cNvSpPr>
                <a:spLocks noChangeShapeType="1"/>
              </p:cNvSpPr>
              <p:nvPr/>
            </p:nvSpPr>
            <p:spPr bwMode="auto">
              <a:xfrm>
                <a:off x="1468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9" name="Line 180"/>
              <p:cNvSpPr>
                <a:spLocks noChangeShapeType="1"/>
              </p:cNvSpPr>
              <p:nvPr/>
            </p:nvSpPr>
            <p:spPr bwMode="auto">
              <a:xfrm>
                <a:off x="1504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0" name="Line 181"/>
              <p:cNvSpPr>
                <a:spLocks noChangeShapeType="1"/>
              </p:cNvSpPr>
              <p:nvPr/>
            </p:nvSpPr>
            <p:spPr bwMode="auto">
              <a:xfrm>
                <a:off x="1540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1" name="Line 182"/>
              <p:cNvSpPr>
                <a:spLocks noChangeShapeType="1"/>
              </p:cNvSpPr>
              <p:nvPr/>
            </p:nvSpPr>
            <p:spPr bwMode="auto">
              <a:xfrm>
                <a:off x="1540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2" name="Line 183"/>
              <p:cNvSpPr>
                <a:spLocks noChangeShapeType="1"/>
              </p:cNvSpPr>
              <p:nvPr/>
            </p:nvSpPr>
            <p:spPr bwMode="auto">
              <a:xfrm>
                <a:off x="157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3" name="Line 184"/>
              <p:cNvSpPr>
                <a:spLocks noChangeShapeType="1"/>
              </p:cNvSpPr>
              <p:nvPr/>
            </p:nvSpPr>
            <p:spPr bwMode="auto">
              <a:xfrm>
                <a:off x="161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4" name="Line 185"/>
              <p:cNvSpPr>
                <a:spLocks noChangeShapeType="1"/>
              </p:cNvSpPr>
              <p:nvPr/>
            </p:nvSpPr>
            <p:spPr bwMode="auto">
              <a:xfrm>
                <a:off x="164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5" name="Line 186"/>
              <p:cNvSpPr>
                <a:spLocks noChangeShapeType="1"/>
              </p:cNvSpPr>
              <p:nvPr/>
            </p:nvSpPr>
            <p:spPr bwMode="auto">
              <a:xfrm>
                <a:off x="1685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6" name="Line 187"/>
              <p:cNvSpPr>
                <a:spLocks noChangeShapeType="1"/>
              </p:cNvSpPr>
              <p:nvPr/>
            </p:nvSpPr>
            <p:spPr bwMode="auto">
              <a:xfrm>
                <a:off x="1721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7" name="Line 188"/>
              <p:cNvSpPr>
                <a:spLocks noChangeShapeType="1"/>
              </p:cNvSpPr>
              <p:nvPr/>
            </p:nvSpPr>
            <p:spPr bwMode="auto">
              <a:xfrm>
                <a:off x="1721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8" name="Line 189"/>
              <p:cNvSpPr>
                <a:spLocks noChangeShapeType="1"/>
              </p:cNvSpPr>
              <p:nvPr/>
            </p:nvSpPr>
            <p:spPr bwMode="auto">
              <a:xfrm>
                <a:off x="1757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9" name="Line 190"/>
              <p:cNvSpPr>
                <a:spLocks noChangeShapeType="1"/>
              </p:cNvSpPr>
              <p:nvPr/>
            </p:nvSpPr>
            <p:spPr bwMode="auto">
              <a:xfrm>
                <a:off x="179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0" name="Line 191"/>
              <p:cNvSpPr>
                <a:spLocks noChangeShapeType="1"/>
              </p:cNvSpPr>
              <p:nvPr/>
            </p:nvSpPr>
            <p:spPr bwMode="auto">
              <a:xfrm>
                <a:off x="1830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1" name="Line 192"/>
              <p:cNvSpPr>
                <a:spLocks noChangeShapeType="1"/>
              </p:cNvSpPr>
              <p:nvPr/>
            </p:nvSpPr>
            <p:spPr bwMode="auto">
              <a:xfrm>
                <a:off x="186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2" name="Line 193"/>
              <p:cNvSpPr>
                <a:spLocks noChangeShapeType="1"/>
              </p:cNvSpPr>
              <p:nvPr/>
            </p:nvSpPr>
            <p:spPr bwMode="auto">
              <a:xfrm>
                <a:off x="1902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3" name="Line 194"/>
              <p:cNvSpPr>
                <a:spLocks noChangeShapeType="1"/>
              </p:cNvSpPr>
              <p:nvPr/>
            </p:nvSpPr>
            <p:spPr bwMode="auto">
              <a:xfrm>
                <a:off x="1902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4" name="Line 195"/>
              <p:cNvSpPr>
                <a:spLocks noChangeShapeType="1"/>
              </p:cNvSpPr>
              <p:nvPr/>
            </p:nvSpPr>
            <p:spPr bwMode="auto">
              <a:xfrm>
                <a:off x="1938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5" name="Line 196"/>
              <p:cNvSpPr>
                <a:spLocks noChangeShapeType="1"/>
              </p:cNvSpPr>
              <p:nvPr/>
            </p:nvSpPr>
            <p:spPr bwMode="auto">
              <a:xfrm>
                <a:off x="1974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6" name="Line 197"/>
              <p:cNvSpPr>
                <a:spLocks noChangeShapeType="1"/>
              </p:cNvSpPr>
              <p:nvPr/>
            </p:nvSpPr>
            <p:spPr bwMode="auto">
              <a:xfrm>
                <a:off x="2011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7" name="Line 198"/>
              <p:cNvSpPr>
                <a:spLocks noChangeShapeType="1"/>
              </p:cNvSpPr>
              <p:nvPr/>
            </p:nvSpPr>
            <p:spPr bwMode="auto">
              <a:xfrm>
                <a:off x="2047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8" name="Line 199"/>
              <p:cNvSpPr>
                <a:spLocks noChangeShapeType="1"/>
              </p:cNvSpPr>
              <p:nvPr/>
            </p:nvSpPr>
            <p:spPr bwMode="auto">
              <a:xfrm>
                <a:off x="2083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9" name="Line 200"/>
              <p:cNvSpPr>
                <a:spLocks noChangeShapeType="1"/>
              </p:cNvSpPr>
              <p:nvPr/>
            </p:nvSpPr>
            <p:spPr bwMode="auto">
              <a:xfrm>
                <a:off x="2083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0" name="Line 201"/>
              <p:cNvSpPr>
                <a:spLocks noChangeShapeType="1"/>
              </p:cNvSpPr>
              <p:nvPr/>
            </p:nvSpPr>
            <p:spPr bwMode="auto">
              <a:xfrm>
                <a:off x="211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1" name="Line 202"/>
              <p:cNvSpPr>
                <a:spLocks noChangeShapeType="1"/>
              </p:cNvSpPr>
              <p:nvPr/>
            </p:nvSpPr>
            <p:spPr bwMode="auto">
              <a:xfrm>
                <a:off x="2155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2" name="Line 203"/>
              <p:cNvSpPr>
                <a:spLocks noChangeShapeType="1"/>
              </p:cNvSpPr>
              <p:nvPr/>
            </p:nvSpPr>
            <p:spPr bwMode="auto">
              <a:xfrm>
                <a:off x="219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3" name="Line 204"/>
              <p:cNvSpPr>
                <a:spLocks noChangeShapeType="1"/>
              </p:cNvSpPr>
              <p:nvPr/>
            </p:nvSpPr>
            <p:spPr bwMode="auto">
              <a:xfrm>
                <a:off x="2228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4" name="Line 205"/>
              <p:cNvSpPr>
                <a:spLocks noChangeShapeType="1"/>
              </p:cNvSpPr>
              <p:nvPr/>
            </p:nvSpPr>
            <p:spPr bwMode="auto">
              <a:xfrm>
                <a:off x="2264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5" name="Line 206"/>
              <p:cNvSpPr>
                <a:spLocks noChangeShapeType="1"/>
              </p:cNvSpPr>
              <p:nvPr/>
            </p:nvSpPr>
            <p:spPr bwMode="auto">
              <a:xfrm>
                <a:off x="2264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6" name="Line 207"/>
              <p:cNvSpPr>
                <a:spLocks noChangeShapeType="1"/>
              </p:cNvSpPr>
              <p:nvPr/>
            </p:nvSpPr>
            <p:spPr bwMode="auto">
              <a:xfrm>
                <a:off x="2300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7" name="Line 208"/>
              <p:cNvSpPr>
                <a:spLocks noChangeShapeType="1"/>
              </p:cNvSpPr>
              <p:nvPr/>
            </p:nvSpPr>
            <p:spPr bwMode="auto">
              <a:xfrm>
                <a:off x="233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8" name="Line 209"/>
              <p:cNvSpPr>
                <a:spLocks noChangeShapeType="1"/>
              </p:cNvSpPr>
              <p:nvPr/>
            </p:nvSpPr>
            <p:spPr bwMode="auto">
              <a:xfrm>
                <a:off x="237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9" name="Line 210"/>
              <p:cNvSpPr>
                <a:spLocks noChangeShapeType="1"/>
              </p:cNvSpPr>
              <p:nvPr/>
            </p:nvSpPr>
            <p:spPr bwMode="auto">
              <a:xfrm>
                <a:off x="240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0" name="Line 211"/>
              <p:cNvSpPr>
                <a:spLocks noChangeShapeType="1"/>
              </p:cNvSpPr>
              <p:nvPr/>
            </p:nvSpPr>
            <p:spPr bwMode="auto">
              <a:xfrm>
                <a:off x="2445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1" name="Line 212"/>
              <p:cNvSpPr>
                <a:spLocks noChangeShapeType="1"/>
              </p:cNvSpPr>
              <p:nvPr/>
            </p:nvSpPr>
            <p:spPr bwMode="auto">
              <a:xfrm>
                <a:off x="2445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2" name="Line 213"/>
              <p:cNvSpPr>
                <a:spLocks noChangeShapeType="1"/>
              </p:cNvSpPr>
              <p:nvPr/>
            </p:nvSpPr>
            <p:spPr bwMode="auto">
              <a:xfrm>
                <a:off x="2481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3" name="Line 214"/>
              <p:cNvSpPr>
                <a:spLocks noChangeShapeType="1"/>
              </p:cNvSpPr>
              <p:nvPr/>
            </p:nvSpPr>
            <p:spPr bwMode="auto">
              <a:xfrm>
                <a:off x="2517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4" name="Line 215"/>
              <p:cNvSpPr>
                <a:spLocks noChangeShapeType="1"/>
              </p:cNvSpPr>
              <p:nvPr/>
            </p:nvSpPr>
            <p:spPr bwMode="auto">
              <a:xfrm>
                <a:off x="2554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5" name="Line 216"/>
              <p:cNvSpPr>
                <a:spLocks noChangeShapeType="1"/>
              </p:cNvSpPr>
              <p:nvPr/>
            </p:nvSpPr>
            <p:spPr bwMode="auto">
              <a:xfrm>
                <a:off x="2590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6" name="Line 217"/>
              <p:cNvSpPr>
                <a:spLocks noChangeShapeType="1"/>
              </p:cNvSpPr>
              <p:nvPr/>
            </p:nvSpPr>
            <p:spPr bwMode="auto">
              <a:xfrm>
                <a:off x="2626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7" name="Line 218"/>
              <p:cNvSpPr>
                <a:spLocks noChangeShapeType="1"/>
              </p:cNvSpPr>
              <p:nvPr/>
            </p:nvSpPr>
            <p:spPr bwMode="auto">
              <a:xfrm>
                <a:off x="2626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8" name="Line 219"/>
              <p:cNvSpPr>
                <a:spLocks noChangeShapeType="1"/>
              </p:cNvSpPr>
              <p:nvPr/>
            </p:nvSpPr>
            <p:spPr bwMode="auto">
              <a:xfrm>
                <a:off x="266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49" name="Line 220"/>
              <p:cNvSpPr>
                <a:spLocks noChangeShapeType="1"/>
              </p:cNvSpPr>
              <p:nvPr/>
            </p:nvSpPr>
            <p:spPr bwMode="auto">
              <a:xfrm>
                <a:off x="2698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0" name="Line 221"/>
              <p:cNvSpPr>
                <a:spLocks noChangeShapeType="1"/>
              </p:cNvSpPr>
              <p:nvPr/>
            </p:nvSpPr>
            <p:spPr bwMode="auto">
              <a:xfrm>
                <a:off x="2735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1" name="Line 222"/>
              <p:cNvSpPr>
                <a:spLocks noChangeShapeType="1"/>
              </p:cNvSpPr>
              <p:nvPr/>
            </p:nvSpPr>
            <p:spPr bwMode="auto">
              <a:xfrm>
                <a:off x="2771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2" name="Line 223"/>
              <p:cNvSpPr>
                <a:spLocks noChangeShapeType="1"/>
              </p:cNvSpPr>
              <p:nvPr/>
            </p:nvSpPr>
            <p:spPr bwMode="auto">
              <a:xfrm>
                <a:off x="2807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3" name="Line 224"/>
              <p:cNvSpPr>
                <a:spLocks noChangeShapeType="1"/>
              </p:cNvSpPr>
              <p:nvPr/>
            </p:nvSpPr>
            <p:spPr bwMode="auto">
              <a:xfrm>
                <a:off x="2807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4" name="Line 225"/>
              <p:cNvSpPr>
                <a:spLocks noChangeShapeType="1"/>
              </p:cNvSpPr>
              <p:nvPr/>
            </p:nvSpPr>
            <p:spPr bwMode="auto">
              <a:xfrm>
                <a:off x="284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5" name="Line 226"/>
              <p:cNvSpPr>
                <a:spLocks noChangeShapeType="1"/>
              </p:cNvSpPr>
              <p:nvPr/>
            </p:nvSpPr>
            <p:spPr bwMode="auto">
              <a:xfrm>
                <a:off x="287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6" name="Line 227"/>
              <p:cNvSpPr>
                <a:spLocks noChangeShapeType="1"/>
              </p:cNvSpPr>
              <p:nvPr/>
            </p:nvSpPr>
            <p:spPr bwMode="auto">
              <a:xfrm>
                <a:off x="291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7" name="Line 228"/>
              <p:cNvSpPr>
                <a:spLocks noChangeShapeType="1"/>
              </p:cNvSpPr>
              <p:nvPr/>
            </p:nvSpPr>
            <p:spPr bwMode="auto">
              <a:xfrm>
                <a:off x="295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58" name="Line 229"/>
              <p:cNvSpPr>
                <a:spLocks noChangeShapeType="1"/>
              </p:cNvSpPr>
              <p:nvPr/>
            </p:nvSpPr>
            <p:spPr bwMode="auto">
              <a:xfrm>
                <a:off x="2988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" name="组合 19558"/>
              <p:cNvGrpSpPr>
                <a:grpSpLocks/>
              </p:cNvGrpSpPr>
              <p:nvPr/>
            </p:nvGrpSpPr>
            <p:grpSpPr bwMode="auto">
              <a:xfrm>
                <a:off x="2988" y="51"/>
                <a:ext cx="145" cy="118"/>
                <a:chOff x="0" y="0"/>
                <a:chExt cx="145" cy="118"/>
              </a:xfrm>
            </p:grpSpPr>
            <p:sp>
              <p:nvSpPr>
                <p:cNvPr id="19560" name="Line 23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1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61" name="Line 232"/>
                <p:cNvSpPr>
                  <a:spLocks noChangeShapeType="1"/>
                </p:cNvSpPr>
                <p:nvPr/>
              </p:nvSpPr>
              <p:spPr bwMode="auto">
                <a:xfrm>
                  <a:off x="36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62" name="Line 233"/>
                <p:cNvSpPr>
                  <a:spLocks noChangeShapeType="1"/>
                </p:cNvSpPr>
                <p:nvPr/>
              </p:nvSpPr>
              <p:spPr bwMode="auto">
                <a:xfrm>
                  <a:off x="72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63" name="Line 234"/>
                <p:cNvSpPr>
                  <a:spLocks noChangeShapeType="1"/>
                </p:cNvSpPr>
                <p:nvPr/>
              </p:nvSpPr>
              <p:spPr bwMode="auto">
                <a:xfrm>
                  <a:off x="109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64" name="Line 235"/>
                <p:cNvSpPr>
                  <a:spLocks noChangeShapeType="1"/>
                </p:cNvSpPr>
                <p:nvPr/>
              </p:nvSpPr>
              <p:spPr bwMode="auto">
                <a:xfrm>
                  <a:off x="145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65" name="Line 236"/>
              <p:cNvSpPr>
                <a:spLocks noChangeShapeType="1"/>
              </p:cNvSpPr>
              <p:nvPr/>
            </p:nvSpPr>
            <p:spPr bwMode="auto">
              <a:xfrm>
                <a:off x="3169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66" name="Line 237"/>
              <p:cNvSpPr>
                <a:spLocks noChangeShapeType="1"/>
              </p:cNvSpPr>
              <p:nvPr/>
            </p:nvSpPr>
            <p:spPr bwMode="auto">
              <a:xfrm>
                <a:off x="3167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67" name="Line 238"/>
              <p:cNvSpPr>
                <a:spLocks noChangeShapeType="1"/>
              </p:cNvSpPr>
              <p:nvPr/>
            </p:nvSpPr>
            <p:spPr bwMode="auto">
              <a:xfrm>
                <a:off x="3203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68" name="Line 239"/>
              <p:cNvSpPr>
                <a:spLocks noChangeShapeType="1"/>
              </p:cNvSpPr>
              <p:nvPr/>
            </p:nvSpPr>
            <p:spPr bwMode="auto">
              <a:xfrm>
                <a:off x="3239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69" name="Line 240"/>
              <p:cNvSpPr>
                <a:spLocks noChangeShapeType="1"/>
              </p:cNvSpPr>
              <p:nvPr/>
            </p:nvSpPr>
            <p:spPr bwMode="auto">
              <a:xfrm>
                <a:off x="3276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70" name="Line 241"/>
              <p:cNvSpPr>
                <a:spLocks noChangeShapeType="1"/>
              </p:cNvSpPr>
              <p:nvPr/>
            </p:nvSpPr>
            <p:spPr bwMode="auto">
              <a:xfrm>
                <a:off x="3312" y="51"/>
                <a:ext cx="0" cy="6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" name="组合 19570"/>
              <p:cNvGrpSpPr>
                <a:grpSpLocks/>
              </p:cNvGrpSpPr>
              <p:nvPr/>
            </p:nvGrpSpPr>
            <p:grpSpPr bwMode="auto">
              <a:xfrm>
                <a:off x="3348" y="51"/>
                <a:ext cx="145" cy="118"/>
                <a:chOff x="0" y="0"/>
                <a:chExt cx="145" cy="118"/>
              </a:xfrm>
            </p:grpSpPr>
            <p:sp>
              <p:nvSpPr>
                <p:cNvPr id="19572" name="Line 24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1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3" name="Line 244"/>
                <p:cNvSpPr>
                  <a:spLocks noChangeShapeType="1"/>
                </p:cNvSpPr>
                <p:nvPr/>
              </p:nvSpPr>
              <p:spPr bwMode="auto">
                <a:xfrm>
                  <a:off x="36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4" name="Line 245"/>
                <p:cNvSpPr>
                  <a:spLocks noChangeShapeType="1"/>
                </p:cNvSpPr>
                <p:nvPr/>
              </p:nvSpPr>
              <p:spPr bwMode="auto">
                <a:xfrm>
                  <a:off x="72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5" name="Line 246"/>
                <p:cNvSpPr>
                  <a:spLocks noChangeShapeType="1"/>
                </p:cNvSpPr>
                <p:nvPr/>
              </p:nvSpPr>
              <p:spPr bwMode="auto">
                <a:xfrm>
                  <a:off x="109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6" name="Line 247"/>
                <p:cNvSpPr>
                  <a:spLocks noChangeShapeType="1"/>
                </p:cNvSpPr>
                <p:nvPr/>
              </p:nvSpPr>
              <p:spPr bwMode="auto">
                <a:xfrm>
                  <a:off x="145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77" name="Line 248"/>
              <p:cNvSpPr>
                <a:spLocks noChangeShapeType="1"/>
              </p:cNvSpPr>
              <p:nvPr/>
            </p:nvSpPr>
            <p:spPr bwMode="auto">
              <a:xfrm>
                <a:off x="3529" y="51"/>
                <a:ext cx="0" cy="11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" name="组合 19577"/>
              <p:cNvGrpSpPr>
                <a:grpSpLocks/>
              </p:cNvGrpSpPr>
              <p:nvPr/>
            </p:nvGrpSpPr>
            <p:grpSpPr bwMode="auto">
              <a:xfrm>
                <a:off x="3528" y="51"/>
                <a:ext cx="145" cy="118"/>
                <a:chOff x="0" y="0"/>
                <a:chExt cx="145" cy="118"/>
              </a:xfrm>
            </p:grpSpPr>
            <p:sp>
              <p:nvSpPr>
                <p:cNvPr id="19579" name="Line 25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1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80" name="Line 251"/>
                <p:cNvSpPr>
                  <a:spLocks noChangeShapeType="1"/>
                </p:cNvSpPr>
                <p:nvPr/>
              </p:nvSpPr>
              <p:spPr bwMode="auto">
                <a:xfrm>
                  <a:off x="36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81" name="Line 252"/>
                <p:cNvSpPr>
                  <a:spLocks noChangeShapeType="1"/>
                </p:cNvSpPr>
                <p:nvPr/>
              </p:nvSpPr>
              <p:spPr bwMode="auto">
                <a:xfrm>
                  <a:off x="72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82" name="Line 253"/>
                <p:cNvSpPr>
                  <a:spLocks noChangeShapeType="1"/>
                </p:cNvSpPr>
                <p:nvPr/>
              </p:nvSpPr>
              <p:spPr bwMode="auto">
                <a:xfrm>
                  <a:off x="109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83" name="Line 254"/>
                <p:cNvSpPr>
                  <a:spLocks noChangeShapeType="1"/>
                </p:cNvSpPr>
                <p:nvPr/>
              </p:nvSpPr>
              <p:spPr bwMode="auto">
                <a:xfrm>
                  <a:off x="145" y="0"/>
                  <a:ext cx="0" cy="68"/>
                </a:xfrm>
                <a:prstGeom prst="line">
                  <a:avLst/>
                </a:prstGeom>
                <a:noFill/>
                <a:ln w="9525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84" name="Line 255"/>
              <p:cNvSpPr>
                <a:spLocks noChangeShapeType="1"/>
              </p:cNvSpPr>
              <p:nvPr/>
            </p:nvSpPr>
            <p:spPr bwMode="auto">
              <a:xfrm>
                <a:off x="3709" y="51"/>
                <a:ext cx="0" cy="118"/>
              </a:xfrm>
              <a:prstGeom prst="line">
                <a:avLst/>
              </a:prstGeom>
              <a:noFill/>
              <a:ln w="1905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组合 19584"/>
            <p:cNvGrpSpPr>
              <a:grpSpLocks/>
            </p:cNvGrpSpPr>
            <p:nvPr/>
          </p:nvGrpSpPr>
          <p:grpSpPr bwMode="auto">
            <a:xfrm>
              <a:off x="80" y="0"/>
              <a:ext cx="2538" cy="246"/>
              <a:chOff x="0" y="0"/>
              <a:chExt cx="3438" cy="498"/>
            </a:xfrm>
          </p:grpSpPr>
          <p:sp>
            <p:nvSpPr>
              <p:cNvPr id="19586" name="Rectangle 257" descr="栎木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48" cy="492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87" name="AutoShape 258" descr="栎木"/>
              <p:cNvSpPr>
                <a:spLocks noChangeArrowheads="1"/>
              </p:cNvSpPr>
              <p:nvPr/>
            </p:nvSpPr>
            <p:spPr bwMode="auto">
              <a:xfrm rot="5400000">
                <a:off x="2844" y="-96"/>
                <a:ext cx="492" cy="696"/>
              </a:xfrm>
              <a:prstGeom prst="triangle">
                <a:avLst>
                  <a:gd name="adj" fmla="val 50000"/>
                </a:avLst>
              </a:prstGeom>
              <a:blipFill dpi="0" rotWithShape="1">
                <a:blip r:embed="rId2" cstate="print">
                  <a:alphaModFix amt="40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588" name="Line 259"/>
          <p:cNvSpPr>
            <a:spLocks noChangeShapeType="1"/>
          </p:cNvSpPr>
          <p:nvPr/>
        </p:nvSpPr>
        <p:spPr bwMode="auto">
          <a:xfrm rot="-1610508" flipH="1" flipV="1">
            <a:off x="5278344" y="3348001"/>
            <a:ext cx="242887" cy="686482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89" name="Line 388"/>
          <p:cNvSpPr>
            <a:spLocks noChangeShapeType="1"/>
          </p:cNvSpPr>
          <p:nvPr/>
        </p:nvSpPr>
        <p:spPr bwMode="auto">
          <a:xfrm rot="2757892" flipV="1">
            <a:off x="5627000" y="3236964"/>
            <a:ext cx="1187" cy="9525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590" name="Picture 391" descr="u=3185689198,3543603771&amp;fm=3&amp;g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38816">
            <a:off x="5195794" y="2583131"/>
            <a:ext cx="638175" cy="4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91" name="Line 130"/>
          <p:cNvSpPr>
            <a:spLocks noChangeShapeType="1"/>
          </p:cNvSpPr>
          <p:nvPr/>
        </p:nvSpPr>
        <p:spPr bwMode="auto">
          <a:xfrm flipV="1">
            <a:off x="5527580" y="3229232"/>
            <a:ext cx="0" cy="712611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592" name="Picture 392" descr="u=3185689198,3543603771&amp;fm=3&amp;gp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612912">
            <a:off x="5911755" y="2963191"/>
            <a:ext cx="647700" cy="47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93" name="Picture 393" descr="u=3185689198,3543603771&amp;fm=3&amp;gp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33515">
            <a:off x="4403631" y="3005947"/>
            <a:ext cx="650875" cy="43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94" name="Text Box 397"/>
          <p:cNvSpPr txBox="1">
            <a:spLocks noChangeArrowheads="1"/>
          </p:cNvSpPr>
          <p:nvPr/>
        </p:nvSpPr>
        <p:spPr bwMode="auto">
          <a:xfrm>
            <a:off x="3540031" y="2690023"/>
            <a:ext cx="11525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×</a:t>
            </a:r>
          </a:p>
        </p:txBody>
      </p:sp>
      <p:sp>
        <p:nvSpPr>
          <p:cNvPr id="19595" name="Text Box 398"/>
          <p:cNvSpPr txBox="1">
            <a:spLocks noChangeArrowheads="1"/>
          </p:cNvSpPr>
          <p:nvPr/>
        </p:nvSpPr>
        <p:spPr bwMode="auto">
          <a:xfrm>
            <a:off x="6780119" y="2798102"/>
            <a:ext cx="11525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×</a:t>
            </a:r>
          </a:p>
        </p:txBody>
      </p:sp>
      <p:sp>
        <p:nvSpPr>
          <p:cNvPr id="19596" name="Text Box 399"/>
          <p:cNvSpPr txBox="1">
            <a:spLocks noChangeArrowheads="1"/>
          </p:cNvSpPr>
          <p:nvPr/>
        </p:nvSpPr>
        <p:spPr bwMode="auto">
          <a:xfrm>
            <a:off x="5427569" y="2046297"/>
            <a:ext cx="11525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9588" grpId="0" animBg="1"/>
      <p:bldP spid="19589" grpId="0" animBg="1"/>
      <p:bldP spid="19591" grpId="0" animBg="1"/>
      <p:bldP spid="19594" grpId="0"/>
      <p:bldP spid="19595" grpId="0"/>
      <p:bldP spid="195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01"/>
          <p:cNvSpPr txBox="1">
            <a:spLocks noChangeArrowheads="1"/>
          </p:cNvSpPr>
          <p:nvPr/>
        </p:nvSpPr>
        <p:spPr bwMode="auto">
          <a:xfrm>
            <a:off x="541434" y="470056"/>
            <a:ext cx="76056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</a:rPr>
              <a:t>4</a:t>
            </a:r>
            <a:r>
              <a:rPr lang="zh-CN" altLang="en-US" sz="2400" dirty="0">
                <a:latin typeface="Times New Roman" pitchFamily="18" charset="0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记</a:t>
            </a:r>
            <a:r>
              <a:rPr lang="zh-CN" altLang="en-US" sz="2400" b="1" dirty="0">
                <a:latin typeface="Times New Roman" pitchFamily="18" charset="0"/>
              </a:rPr>
              <a:t>：</a:t>
            </a:r>
            <a:r>
              <a:rPr lang="zh-CN" altLang="en-US" sz="2400" dirty="0">
                <a:latin typeface="Times New Roman" pitchFamily="18" charset="0"/>
              </a:rPr>
              <a:t>指记录，记录测量结果应包括数字和单位。丁图中木块长度为2.7</a:t>
            </a:r>
            <a:r>
              <a:rPr lang="en-US" altLang="zh-CN" sz="2400" dirty="0">
                <a:latin typeface="Times New Roman" pitchFamily="18" charset="0"/>
              </a:rPr>
              <a:t>8</a:t>
            </a:r>
            <a:r>
              <a:rPr lang="zh-CN" altLang="en-US" sz="2400" dirty="0">
                <a:latin typeface="Times New Roman" pitchFamily="18" charset="0"/>
              </a:rPr>
              <a:t>cm。 </a:t>
            </a:r>
          </a:p>
        </p:txBody>
      </p: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1374937" y="2305355"/>
            <a:ext cx="6321762" cy="1948990"/>
            <a:chOff x="1097" y="2716"/>
            <a:chExt cx="12205" cy="7325"/>
          </a:xfrm>
        </p:grpSpPr>
        <p:pic>
          <p:nvPicPr>
            <p:cNvPr id="20484" name="图片 20482" descr="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97" y="2716"/>
              <a:ext cx="12205" cy="7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文本框 2"/>
            <p:cNvSpPr txBox="1">
              <a:spLocks noChangeArrowheads="1"/>
            </p:cNvSpPr>
            <p:nvPr/>
          </p:nvSpPr>
          <p:spPr bwMode="auto">
            <a:xfrm>
              <a:off x="6142" y="9180"/>
              <a:ext cx="1107" cy="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丁</a:t>
              </a:r>
            </a:p>
          </p:txBody>
        </p:sp>
      </p:grpSp>
      <p:sp>
        <p:nvSpPr>
          <p:cNvPr id="3" name="云形标注 1"/>
          <p:cNvSpPr/>
          <p:nvPr/>
        </p:nvSpPr>
        <p:spPr>
          <a:xfrm>
            <a:off x="5894986" y="1251284"/>
            <a:ext cx="2382741" cy="124733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noProof="1">
                <a:solidFill>
                  <a:srgbClr val="FF0000"/>
                </a:solidFill>
                <a:latin typeface="宋体" panose="02010600030101010101" pitchFamily="2" charset="-122"/>
              </a:rPr>
              <a:t>总结为四个字：选、放、读、记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8">
                                          <p:stCondLst>
                                            <p:cond delay="6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8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8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8" decel="50000">
                                          <p:stCondLst>
                                            <p:cond delay="13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8">
                                          <p:stCondLst>
                                            <p:cond delay="164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8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8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8" decel="50000">
                                          <p:stCondLst>
                                            <p:cond delay="18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6119814" y="1040967"/>
            <a:ext cx="28316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</a:rPr>
              <a:t>分度值</a:t>
            </a:r>
            <a:r>
              <a:rPr lang="zh-CN" altLang="en-US" sz="2400" u="sng" dirty="0">
                <a:latin typeface="Times New Roman" pitchFamily="18" charset="0"/>
              </a:rPr>
              <a:t>        </a:t>
            </a:r>
            <a:r>
              <a:rPr lang="zh-CN" altLang="en-US" sz="2400" dirty="0">
                <a:latin typeface="Times New Roman" pitchFamily="18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</a:rPr>
              <a:t>物体长度</a:t>
            </a:r>
            <a:r>
              <a:rPr lang="zh-CN" altLang="en-US" sz="2400" u="sng" dirty="0">
                <a:latin typeface="Times New Roman" pitchFamily="18" charset="0"/>
              </a:rPr>
              <a:t>            </a:t>
            </a:r>
            <a:r>
              <a:rPr lang="zh-CN" altLang="en-US" sz="2400" dirty="0">
                <a:latin typeface="Times New Roman" pitchFamily="18" charset="0"/>
              </a:rPr>
              <a:t>。</a:t>
            </a:r>
          </a:p>
        </p:txBody>
      </p:sp>
      <p:pic>
        <p:nvPicPr>
          <p:cNvPr id="2" name="Picture 3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892" y="1124793"/>
            <a:ext cx="5399972" cy="1661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995951" y="3302318"/>
            <a:ext cx="30241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</a:rPr>
              <a:t>分度值</a:t>
            </a:r>
            <a:r>
              <a:rPr lang="zh-CN" altLang="en-US" sz="2400" u="sng" dirty="0">
                <a:latin typeface="Times New Roman" pitchFamily="18" charset="0"/>
              </a:rPr>
              <a:t>         </a:t>
            </a:r>
            <a:r>
              <a:rPr lang="zh-CN" altLang="en-US" sz="2400" dirty="0">
                <a:latin typeface="Times New Roman" pitchFamily="18" charset="0"/>
              </a:rPr>
              <a:t>；物体长度</a:t>
            </a:r>
            <a:r>
              <a:rPr lang="zh-CN" altLang="en-US" sz="2400" u="sng" dirty="0">
                <a:latin typeface="Times New Roman" pitchFamily="18" charset="0"/>
              </a:rPr>
              <a:t>            </a:t>
            </a:r>
            <a:r>
              <a:rPr lang="zh-CN" altLang="en-US" sz="2400" dirty="0">
                <a:latin typeface="Times New Roman" pitchFamily="18" charset="0"/>
              </a:rPr>
              <a:t>。</a:t>
            </a:r>
            <a:r>
              <a:rPr lang="en-US" altLang="zh-CN" sz="2400" dirty="0">
                <a:latin typeface="Times New Roman" pitchFamily="18" charset="0"/>
              </a:rPr>
              <a:t> </a:t>
            </a: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>
            <a:off x="7011427" y="1142272"/>
            <a:ext cx="10064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1mm</a:t>
            </a:r>
          </a:p>
        </p:txBody>
      </p:sp>
      <p:sp>
        <p:nvSpPr>
          <p:cNvPr id="21511" name="文本框 21510"/>
          <p:cNvSpPr txBox="1">
            <a:spLocks noChangeArrowheads="1"/>
          </p:cNvSpPr>
          <p:nvPr/>
        </p:nvSpPr>
        <p:spPr bwMode="auto">
          <a:xfrm>
            <a:off x="7423150" y="1694827"/>
            <a:ext cx="1333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2.78cm</a:t>
            </a:r>
          </a:p>
        </p:txBody>
      </p:sp>
      <p:sp>
        <p:nvSpPr>
          <p:cNvPr id="21512" name="文本框 21511"/>
          <p:cNvSpPr txBox="1">
            <a:spLocks noChangeArrowheads="1"/>
          </p:cNvSpPr>
          <p:nvPr/>
        </p:nvSpPr>
        <p:spPr bwMode="auto">
          <a:xfrm>
            <a:off x="6969174" y="3419819"/>
            <a:ext cx="981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1cm</a:t>
            </a:r>
          </a:p>
        </p:txBody>
      </p:sp>
      <p:sp>
        <p:nvSpPr>
          <p:cNvPr id="21513" name="文本框 21512"/>
          <p:cNvSpPr txBox="1">
            <a:spLocks noChangeArrowheads="1"/>
          </p:cNvSpPr>
          <p:nvPr/>
        </p:nvSpPr>
        <p:spPr bwMode="auto">
          <a:xfrm>
            <a:off x="6371031" y="3952703"/>
            <a:ext cx="13144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2.7cm</a:t>
            </a:r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765" y="3137548"/>
            <a:ext cx="5375074" cy="1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7"/>
          <p:cNvSpPr txBox="1"/>
          <p:nvPr/>
        </p:nvSpPr>
        <p:spPr>
          <a:xfrm>
            <a:off x="544944" y="338140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练一练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21510" grpId="0"/>
      <p:bldP spid="21511" grpId="0"/>
      <p:bldP spid="21512" grpId="0"/>
      <p:bldP spid="215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510628" y="947741"/>
            <a:ext cx="7921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　　</a:t>
            </a:r>
            <a:r>
              <a:rPr lang="en-US" altLang="zh-CN" sz="2800" b="1" dirty="0">
                <a:latin typeface="宋体" pitchFamily="2" charset="-122"/>
              </a:rPr>
              <a:t>[</a:t>
            </a:r>
            <a:r>
              <a:rPr lang="zh-CN" altLang="en-US" sz="2800" b="1" dirty="0">
                <a:latin typeface="宋体" pitchFamily="2" charset="-122"/>
              </a:rPr>
              <a:t>小实验</a:t>
            </a:r>
            <a:r>
              <a:rPr lang="en-US" altLang="zh-CN" sz="2800" b="1" dirty="0">
                <a:latin typeface="宋体" pitchFamily="2" charset="-122"/>
              </a:rPr>
              <a:t>]</a:t>
            </a:r>
            <a:r>
              <a:rPr lang="zh-CN" altLang="en-US" sz="2800" b="1" dirty="0">
                <a:latin typeface="宋体" pitchFamily="2" charset="-122"/>
              </a:rPr>
              <a:t>使用刻度尺测量作业本和物理课本的长度和宽度</a:t>
            </a:r>
          </a:p>
        </p:txBody>
      </p:sp>
      <p:pic>
        <p:nvPicPr>
          <p:cNvPr id="5" name="图片 4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442" y="2312351"/>
            <a:ext cx="7570607" cy="169097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矩形 5"/>
          <p:cNvSpPr>
            <a:spLocks noChangeArrowheads="1"/>
          </p:cNvSpPr>
          <p:nvPr/>
        </p:nvSpPr>
        <p:spPr bwMode="auto">
          <a:xfrm>
            <a:off x="423230" y="529775"/>
            <a:ext cx="4023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28600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测量长度的特殊方法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04839" y="1247069"/>
            <a:ext cx="752633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如何测量铁丝的直径，一张纸的厚度？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08263" y="4164024"/>
            <a:ext cx="63563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宋体" pitchFamily="2" charset="-122"/>
              </a:rPr>
              <a:t>a.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测多算少法（累积法）</a:t>
            </a:r>
          </a:p>
        </p:txBody>
      </p:sp>
      <p:pic>
        <p:nvPicPr>
          <p:cNvPr id="19461" name="图片 48133" descr="12-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839725"/>
            <a:ext cx="3600450" cy="20380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462" name="图片 48137" descr="12-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1" y="1839725"/>
            <a:ext cx="3552825" cy="19632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2560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04312" y="637436"/>
            <a:ext cx="54022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我们的感觉可靠吗？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248088" y="822101"/>
            <a:ext cx="18934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观察一下图片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</p:txBody>
      </p:sp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694799" y="1445515"/>
            <a:ext cx="7361238" cy="1380090"/>
            <a:chOff x="442" y="1055"/>
            <a:chExt cx="4637" cy="1162"/>
          </a:xfrm>
        </p:grpSpPr>
        <p:pic>
          <p:nvPicPr>
            <p:cNvPr id="19" name="Picture 6" descr="cuojue14_175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" y="1055"/>
              <a:ext cx="1944" cy="1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2823" y="1395"/>
              <a:ext cx="225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99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紫色的线弯了吗？</a:t>
              </a:r>
            </a:p>
          </p:txBody>
        </p:sp>
      </p:grpSp>
      <p:grpSp>
        <p:nvGrpSpPr>
          <p:cNvPr id="21" name="Group 15"/>
          <p:cNvGrpSpPr>
            <a:grpSpLocks/>
          </p:cNvGrpSpPr>
          <p:nvPr/>
        </p:nvGrpSpPr>
        <p:grpSpPr bwMode="auto">
          <a:xfrm>
            <a:off x="313299" y="2903808"/>
            <a:ext cx="7988216" cy="1966458"/>
            <a:chOff x="243" y="2245"/>
            <a:chExt cx="5103" cy="1622"/>
          </a:xfrm>
        </p:grpSpPr>
        <p:pic>
          <p:nvPicPr>
            <p:cNvPr id="22" name="Picture 8" descr="0FT15N252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4" y="2245"/>
              <a:ext cx="3062" cy="1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243" y="2869"/>
              <a:ext cx="2240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橙色的线哪段长？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219076" y="551086"/>
            <a:ext cx="3933825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相互配合法（卡测法）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（适于测圆、圆柱体的直径和圆锥体的高）</a:t>
            </a:r>
          </a:p>
        </p:txBody>
      </p:sp>
      <p:pic>
        <p:nvPicPr>
          <p:cNvPr id="20483" name="图片 45068" descr="12-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2616" y="956771"/>
            <a:ext cx="4640752" cy="14626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4" name="图片 45069" descr="12-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737" y="2681322"/>
            <a:ext cx="2638987" cy="2073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5" name="图片 45070" descr="12-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7662" y="2690984"/>
            <a:ext cx="2539226" cy="20387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930311" y="688774"/>
            <a:ext cx="50022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化曲为直法（等效替代法）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15973" y="1338439"/>
            <a:ext cx="73358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3333FF"/>
                </a:solidFill>
                <a:latin typeface="宋体" pitchFamily="2" charset="-122"/>
              </a:rPr>
              <a:t>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测较短的曲线，例如地图册上的铁路线长</a:t>
            </a:r>
          </a:p>
        </p:txBody>
      </p:sp>
      <p:pic>
        <p:nvPicPr>
          <p:cNvPr id="21508" name="图片 46088" descr="12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713" y="2688199"/>
            <a:ext cx="3628814" cy="1579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509" name="矩形 46089"/>
          <p:cNvSpPr>
            <a:spLocks noChangeArrowheads="1"/>
          </p:cNvSpPr>
          <p:nvPr/>
        </p:nvSpPr>
        <p:spPr bwMode="auto">
          <a:xfrm>
            <a:off x="992188" y="3041662"/>
            <a:ext cx="503343" cy="49308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zh-CN" sz="2600" b="1" i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en-US" altLang="zh-CN" sz="26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′</a:t>
            </a:r>
          </a:p>
        </p:txBody>
      </p:sp>
      <p:sp>
        <p:nvSpPr>
          <p:cNvPr id="21510" name="矩形 46090"/>
          <p:cNvSpPr>
            <a:spLocks noChangeArrowheads="1"/>
          </p:cNvSpPr>
          <p:nvPr/>
        </p:nvSpPr>
        <p:spPr bwMode="auto">
          <a:xfrm>
            <a:off x="3271838" y="3041662"/>
            <a:ext cx="503343" cy="49308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zh-CN" sz="2600" b="1" i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en-US" altLang="zh-CN" sz="26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′</a:t>
            </a:r>
          </a:p>
        </p:txBody>
      </p:sp>
      <p:sp>
        <p:nvSpPr>
          <p:cNvPr id="21511" name="矩形 46091"/>
          <p:cNvSpPr>
            <a:spLocks noChangeArrowheads="1"/>
          </p:cNvSpPr>
          <p:nvPr/>
        </p:nvSpPr>
        <p:spPr bwMode="auto">
          <a:xfrm>
            <a:off x="971551" y="3484668"/>
            <a:ext cx="408766" cy="49308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zh-CN" sz="2600" b="1" i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A</a:t>
            </a:r>
            <a:endParaRPr lang="en-US" altLang="zh-CN" sz="2600" b="1">
              <a:solidFill>
                <a:schemeClr val="bg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1512" name="矩形 46092"/>
          <p:cNvSpPr>
            <a:spLocks noChangeArrowheads="1"/>
          </p:cNvSpPr>
          <p:nvPr/>
        </p:nvSpPr>
        <p:spPr bwMode="auto">
          <a:xfrm>
            <a:off x="2922588" y="3761399"/>
            <a:ext cx="575479" cy="49308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zh-CN" sz="2600" b="1" i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B  </a:t>
            </a:r>
            <a:endParaRPr lang="en-US" altLang="zh-CN" sz="2600" b="1">
              <a:solidFill>
                <a:schemeClr val="bg1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21513" name="图片 46093" descr="12-25"/>
          <p:cNvPicPr>
            <a:picLocks noChangeAspect="1" noChangeArrowheads="1"/>
          </p:cNvPicPr>
          <p:nvPr/>
        </p:nvPicPr>
        <p:blipFill>
          <a:blip r:embed="rId3" cstate="print"/>
          <a:srcRect l="815" t="1004" r="2039" b="1845"/>
          <a:stretch>
            <a:fillRect/>
          </a:stretch>
        </p:blipFill>
        <p:spPr bwMode="auto">
          <a:xfrm>
            <a:off x="4762501" y="2334990"/>
            <a:ext cx="3338513" cy="1932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514" name="矩形 46094"/>
          <p:cNvSpPr>
            <a:spLocks noChangeArrowheads="1"/>
          </p:cNvSpPr>
          <p:nvPr/>
        </p:nvSpPr>
        <p:spPr bwMode="auto">
          <a:xfrm>
            <a:off x="5170488" y="3901546"/>
            <a:ext cx="2648161" cy="46230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地图测绘仪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0" grpId="0"/>
      <p:bldP spid="21509" grpId="0"/>
      <p:bldP spid="21510" grpId="0"/>
      <p:bldP spid="21511" grpId="0"/>
      <p:bldP spid="21512" grpId="0"/>
      <p:bldP spid="215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657225" y="1084357"/>
            <a:ext cx="8280400" cy="112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时间的单位：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国际单位：秒（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algn="ctr">
              <a:lnSpc>
                <a:spcPct val="125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常用单位：时（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）、分（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）等</a:t>
            </a:r>
          </a:p>
        </p:txBody>
      </p:sp>
      <p:grpSp>
        <p:nvGrpSpPr>
          <p:cNvPr id="5" name="组合 6147"/>
          <p:cNvGrpSpPr>
            <a:grpSpLocks/>
          </p:cNvGrpSpPr>
          <p:nvPr/>
        </p:nvGrpSpPr>
        <p:grpSpPr bwMode="auto">
          <a:xfrm>
            <a:off x="605494" y="181350"/>
            <a:ext cx="2698024" cy="728288"/>
            <a:chOff x="878" y="0"/>
            <a:chExt cx="4251" cy="1533"/>
          </a:xfrm>
        </p:grpSpPr>
        <p:sp>
          <p:nvSpPr>
            <p:cNvPr id="25603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251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66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三、时</a:t>
              </a:r>
              <a:r>
                <a:rPr lang="zh-CN" altLang="en-US" sz="2800" b="1" dirty="0">
                  <a:solidFill>
                    <a:srgbClr val="006666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间的测量</a:t>
              </a:r>
            </a:p>
          </p:txBody>
        </p:sp>
      </p:grp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79964" y="2397670"/>
            <a:ext cx="8280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Times New Roman" pitchFamily="18" charset="0"/>
              </a:rPr>
              <a:t>它们之间的关系</a:t>
            </a:r>
            <a:r>
              <a:rPr lang="zh-CN" altLang="en-US" sz="2800" dirty="0" smtClean="0">
                <a:latin typeface="Times New Roman" pitchFamily="18" charset="0"/>
              </a:rPr>
              <a:t>是：</a:t>
            </a:r>
            <a:endParaRPr lang="zh-CN" altLang="en-US" sz="2800" dirty="0">
              <a:latin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Times New Roman" pitchFamily="18" charset="0"/>
              </a:rPr>
              <a:t>                            </a:t>
            </a:r>
            <a:r>
              <a:rPr lang="en-US" altLang="zh-CN" sz="2800" dirty="0">
                <a:latin typeface="Times New Roman" pitchFamily="18" charset="0"/>
              </a:rPr>
              <a:t>1 h =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itchFamily="18" charset="0"/>
              </a:rPr>
              <a:t>60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2800" dirty="0">
                <a:latin typeface="Times New Roman" pitchFamily="18" charset="0"/>
              </a:rPr>
              <a:t>min</a:t>
            </a: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Times New Roman" pitchFamily="18" charset="0"/>
              </a:rPr>
              <a:t>                            1 min =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itchFamily="18" charset="0"/>
              </a:rPr>
              <a:t>60 </a:t>
            </a:r>
            <a:r>
              <a:rPr lang="en-US" altLang="zh-CN" sz="2800" dirty="0" smtClean="0">
                <a:latin typeface="Times New Roman" pitchFamily="18" charset="0"/>
              </a:rPr>
              <a:t>s</a:t>
            </a: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Times New Roman" pitchFamily="18" charset="0"/>
              </a:rPr>
              <a:t>                            </a:t>
            </a:r>
            <a:r>
              <a:rPr lang="en-US" altLang="zh-CN" sz="2800" dirty="0" smtClean="0">
                <a:latin typeface="Times New Roman" pitchFamily="18" charset="0"/>
              </a:rPr>
              <a:t>1 h =</a:t>
            </a:r>
            <a:r>
              <a:rPr lang="en-US" altLang="zh-CN" sz="2800" u="sng" dirty="0" smtClean="0">
                <a:solidFill>
                  <a:srgbClr val="FF0000"/>
                </a:solidFill>
                <a:latin typeface="Times New Roman" pitchFamily="18" charset="0"/>
              </a:rPr>
              <a:t>             </a:t>
            </a:r>
            <a:r>
              <a:rPr lang="en-US" altLang="zh-CN" sz="2800" dirty="0" smtClean="0">
                <a:latin typeface="Times New Roman" pitchFamily="18" charset="0"/>
              </a:rPr>
              <a:t>s</a:t>
            </a:r>
            <a:endParaRPr lang="en-US" altLang="zh-CN" sz="2800" dirty="0">
              <a:latin typeface="Times New Roman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11102" y="4006297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3600</a:t>
            </a:r>
            <a:endParaRPr lang="en-US" altLang="zh-CN" sz="28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667837" y="687185"/>
            <a:ext cx="8312150" cy="111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itchFamily="18" charset="0"/>
              </a:rPr>
              <a:t>2. </a:t>
            </a:r>
            <a:r>
              <a:rPr lang="zh-CN" altLang="en-US" sz="2800" b="1" dirty="0">
                <a:latin typeface="Times New Roman" pitchFamily="18" charset="0"/>
              </a:rPr>
              <a:t>测量时间的工具：</a:t>
            </a: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Times New Roman" pitchFamily="18" charset="0"/>
              </a:rPr>
              <a:t>　　钟、表；在运动场和实验室经常用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停表</a:t>
            </a:r>
            <a:r>
              <a:rPr lang="zh-CN" altLang="en-US" sz="2800" dirty="0">
                <a:latin typeface="Times New Roman" pitchFamily="18" charset="0"/>
              </a:rPr>
              <a:t>。</a:t>
            </a:r>
          </a:p>
        </p:txBody>
      </p:sp>
      <p:pic>
        <p:nvPicPr>
          <p:cNvPr id="16391" name="Picture 7" descr="CASIO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274" y="2239555"/>
            <a:ext cx="1374191" cy="13683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3" name="Picture 4" descr="20071211936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4076" y="2239556"/>
            <a:ext cx="1390650" cy="1346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4" name="Picture 10" descr="674316111081359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0340" y="2239556"/>
            <a:ext cx="1800225" cy="1346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5" name="Picture 11" descr="Z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0440" y="2239556"/>
            <a:ext cx="2249487" cy="1346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70415" y="3636274"/>
            <a:ext cx="79528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宋体" pitchFamily="2" charset="-122"/>
              </a:rPr>
              <a:t>   </a:t>
            </a:r>
            <a:r>
              <a:rPr lang="zh-CN" altLang="en-US" sz="2800" b="1" dirty="0">
                <a:latin typeface="宋体" pitchFamily="2" charset="-122"/>
              </a:rPr>
              <a:t>手表     石英钟     电子停表    机械停表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63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 descr="C:\Users\Administrator\Desktop\01404017.jpg01404017"/>
          <p:cNvPicPr>
            <a:picLocks noChangeAspect="1" noChangeArrowheads="1"/>
          </p:cNvPicPr>
          <p:nvPr/>
        </p:nvPicPr>
        <p:blipFill>
          <a:blip r:embed="rId2" cstate="print"/>
          <a:srcRect t="7507"/>
          <a:stretch>
            <a:fillRect/>
          </a:stretch>
        </p:blipFill>
        <p:spPr bwMode="auto">
          <a:xfrm>
            <a:off x="2455580" y="966361"/>
            <a:ext cx="4232839" cy="3909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" name="文本框 101"/>
          <p:cNvSpPr txBox="1"/>
          <p:nvPr/>
        </p:nvSpPr>
        <p:spPr>
          <a:xfrm>
            <a:off x="350838" y="443141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+mn-ea"/>
                <a:sym typeface="Times New Roman" panose="02020603050405020304" pitchFamily="18" charset="0"/>
              </a:rPr>
              <a:t>3.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实验：用停表测量时间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7" descr="www.xkb1.com              新课标第一网不用注册，免费下载！"/>
          <p:cNvSpPr txBox="1">
            <a:spLocks noChangeArrowheads="1"/>
          </p:cNvSpPr>
          <p:nvPr/>
        </p:nvSpPr>
        <p:spPr bwMode="auto">
          <a:xfrm>
            <a:off x="881064" y="737553"/>
            <a:ext cx="7018337" cy="21485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【使用方法】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        </a:t>
            </a: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280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280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280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2800">
              <a:latin typeface="Times New Roman" pitchFamily="18" charset="0"/>
              <a:ea typeface="黑体" pitchFamily="49" charset="-122"/>
            </a:endParaRPr>
          </a:p>
          <a:p>
            <a:endParaRPr lang="zh-CN" altLang="en-US" sz="28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6488" y="3291077"/>
            <a:ext cx="68453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简称：一启动；二按停；三读数；四归零。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06488" y="1950818"/>
            <a:ext cx="7543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itchFamily="18" charset="0"/>
              </a:rPr>
              <a:t>第二次按下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开始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启动键</a:t>
            </a:r>
            <a:r>
              <a:rPr lang="zh-CN" altLang="en-US" sz="2800" dirty="0">
                <a:latin typeface="Times New Roman" pitchFamily="18" charset="0"/>
              </a:rPr>
              <a:t>时 表针停止转动,读数。</a:t>
            </a:r>
            <a:endParaRPr lang="zh-CN" altLang="en-US" sz="2800" dirty="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25539" y="2474038"/>
            <a:ext cx="640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itchFamily="18" charset="0"/>
              </a:rPr>
              <a:t>第三最后按下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复位键</a:t>
            </a:r>
            <a:r>
              <a:rPr lang="zh-CN" altLang="en-US" sz="2800" dirty="0">
                <a:latin typeface="Times New Roman" pitchFamily="18" charset="0"/>
              </a:rPr>
              <a:t>时 表针弹回零点。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25539" y="1427598"/>
            <a:ext cx="68929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itchFamily="18" charset="0"/>
              </a:rPr>
              <a:t>第一次按下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开始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启动键</a:t>
            </a:r>
            <a:r>
              <a:rPr lang="zh-CN" altLang="en-US" sz="2800" dirty="0">
                <a:latin typeface="Times New Roman" pitchFamily="18" charset="0"/>
              </a:rPr>
              <a:t>时 表针开始转动,</a:t>
            </a:r>
            <a:endParaRPr lang="zh-CN" altLang="en-US" sz="28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" grpId="0" animBg="1"/>
      <p:bldP spid="2" grpId="1" bldLvl="0" animBg="1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 descr="C:\Users\Administrator\Desktop\01404017.jpg01404017"/>
          <p:cNvPicPr>
            <a:picLocks noChangeAspect="1" noChangeArrowheads="1"/>
          </p:cNvPicPr>
          <p:nvPr/>
        </p:nvPicPr>
        <p:blipFill>
          <a:blip r:embed="rId2" cstate="print"/>
          <a:srcRect l="10876" t="11148" r="15413" b="3171"/>
          <a:stretch>
            <a:fillRect/>
          </a:stretch>
        </p:blipFill>
        <p:spPr bwMode="auto">
          <a:xfrm>
            <a:off x="5342021" y="872095"/>
            <a:ext cx="3332212" cy="3732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73742862" name="Text Box 17" descr="www.xkb1.com              新课标第一网不用注册，免费下载！"/>
          <p:cNvSpPr txBox="1"/>
          <p:nvPr/>
        </p:nvSpPr>
        <p:spPr>
          <a:xfrm>
            <a:off x="335452" y="1189408"/>
            <a:ext cx="4511555" cy="3104041"/>
          </a:xfrm>
          <a:prstGeom prst="rect">
            <a:avLst/>
          </a:prstGeom>
          <a:noFill/>
          <a:ln w="19050">
            <a:noFill/>
          </a:ln>
        </p:spPr>
        <p:txBody>
          <a:bodyPr/>
          <a:lstStyle/>
          <a:p>
            <a:pPr indent="457200">
              <a:lnSpc>
                <a:spcPct val="150000"/>
              </a:lnSpc>
            </a:pPr>
            <a:r>
              <a:rPr lang="zh-CN" altLang="en-US" sz="2400" noProof="1" smtClean="0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要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分别读出分和秒并相加。</a:t>
            </a:r>
            <a:endParaRPr lang="zh-CN" altLang="en-US" sz="24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smtClean="0">
                <a:latin typeface="Times New Roman" panose="02020603050405020304" pitchFamily="18" charset="0"/>
                <a:cs typeface="+mn-ea"/>
              </a:rPr>
              <a:t>大</a:t>
            </a:r>
            <a:r>
              <a:rPr lang="zh-CN" altLang="en-US" sz="2400" noProof="1">
                <a:latin typeface="Times New Roman" panose="02020603050405020304" pitchFamily="18" charset="0"/>
                <a:cs typeface="+mn-ea"/>
              </a:rPr>
              <a:t>圈1整圈是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30s</a:t>
            </a:r>
            <a:r>
              <a:rPr lang="zh-CN" altLang="en-US" sz="2400" noProof="1">
                <a:latin typeface="Times New Roman" panose="02020603050405020304" pitchFamily="18" charset="0"/>
                <a:cs typeface="+mn-ea"/>
              </a:rPr>
              <a:t>，1大格是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1s</a:t>
            </a:r>
            <a:r>
              <a:rPr lang="zh-CN" altLang="en-US" sz="2400" noProof="1">
                <a:latin typeface="Times New Roman" panose="02020603050405020304" pitchFamily="18" charset="0"/>
                <a:cs typeface="+mn-ea"/>
              </a:rPr>
              <a:t>，所以每一小格是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0.1s</a:t>
            </a:r>
            <a:r>
              <a:rPr lang="zh-CN" altLang="en-US" sz="2400" noProof="1">
                <a:latin typeface="Times New Roman" panose="02020603050405020304" pitchFamily="18" charset="0"/>
                <a:cs typeface="+mn-ea"/>
              </a:rPr>
              <a:t>。小圈1整圈是</a:t>
            </a:r>
            <a:r>
              <a:rPr lang="en-US" altLang="zh-CN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15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min</a:t>
            </a:r>
            <a:r>
              <a:rPr lang="zh-CN" altLang="en-US" sz="2400" noProof="1">
                <a:latin typeface="Times New Roman" panose="02020603050405020304" pitchFamily="18" charset="0"/>
                <a:cs typeface="+mn-ea"/>
              </a:rPr>
              <a:t>，1大格是</a:t>
            </a:r>
            <a:r>
              <a:rPr lang="en-US" altLang="zh-CN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1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min</a:t>
            </a:r>
            <a:r>
              <a:rPr lang="zh-CN" altLang="en-US" sz="2400" noProof="1">
                <a:latin typeface="Times New Roman" panose="02020603050405020304" pitchFamily="18" charset="0"/>
                <a:cs typeface="+mn-ea"/>
              </a:rPr>
              <a:t>，所以每一小格是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0.5min</a:t>
            </a:r>
            <a:r>
              <a:rPr lang="zh-CN" altLang="en-US" sz="2400" noProof="1">
                <a:latin typeface="Times New Roman" panose="02020603050405020304" pitchFamily="18" charset="0"/>
                <a:cs typeface="+mn-ea"/>
              </a:rPr>
              <a:t>。</a:t>
            </a:r>
            <a:endParaRPr lang="zh-CN" altLang="en-US" sz="2400" noProof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noProof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2327" y="548444"/>
            <a:ext cx="1504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【读数】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737428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737428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737428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742862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07" name="矩形 32"/>
          <p:cNvSpPr>
            <a:spLocks noChangeArrowheads="1"/>
          </p:cNvSpPr>
          <p:nvPr/>
        </p:nvSpPr>
        <p:spPr bwMode="auto">
          <a:xfrm>
            <a:off x="1186747" y="2202453"/>
            <a:ext cx="6126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sym typeface="微软雅黑" pitchFamily="34" charset="-122"/>
              </a:rPr>
              <a:t>30s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608" name="矩形 33"/>
          <p:cNvSpPr>
            <a:spLocks noChangeArrowheads="1"/>
          </p:cNvSpPr>
          <p:nvPr/>
        </p:nvSpPr>
        <p:spPr bwMode="auto">
          <a:xfrm>
            <a:off x="3551131" y="2216203"/>
            <a:ext cx="6896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sym typeface="微软雅黑" pitchFamily="34" charset="-122"/>
              </a:rPr>
              <a:t>0.1s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609" name="矩形 34"/>
          <p:cNvSpPr>
            <a:spLocks noChangeArrowheads="1"/>
          </p:cNvSpPr>
          <p:nvPr/>
        </p:nvSpPr>
        <p:spPr bwMode="auto">
          <a:xfrm>
            <a:off x="3326517" y="2793402"/>
            <a:ext cx="970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sym typeface="微软雅黑" pitchFamily="34" charset="-122"/>
              </a:rPr>
              <a:t>15min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610" name="矩形 35"/>
          <p:cNvSpPr>
            <a:spLocks noChangeArrowheads="1"/>
          </p:cNvSpPr>
          <p:nvPr/>
        </p:nvSpPr>
        <p:spPr bwMode="auto">
          <a:xfrm>
            <a:off x="1334312" y="3394538"/>
            <a:ext cx="23984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sym typeface="微软雅黑" pitchFamily="34" charset="-122"/>
              </a:rPr>
              <a:t>30s</a:t>
            </a: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sym typeface="微软雅黑" pitchFamily="34" charset="-122"/>
              </a:rPr>
              <a:t>（或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sym typeface="微软雅黑" pitchFamily="34" charset="-122"/>
              </a:rPr>
              <a:t>0.5min</a:t>
            </a: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sym typeface="微软雅黑" pitchFamily="34" charset="-122"/>
              </a:rPr>
              <a:t>）</a:t>
            </a:r>
          </a:p>
        </p:txBody>
      </p:sp>
      <p:sp>
        <p:nvSpPr>
          <p:cNvPr id="24611" name="矩形 36"/>
          <p:cNvSpPr>
            <a:spLocks noChangeArrowheads="1"/>
          </p:cNvSpPr>
          <p:nvPr/>
        </p:nvSpPr>
        <p:spPr bwMode="auto">
          <a:xfrm>
            <a:off x="1855240" y="3922724"/>
            <a:ext cx="14750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sym typeface="微软雅黑" pitchFamily="34" charset="-122"/>
              </a:rPr>
              <a:t>9min38.4s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661822" y="317514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练一练</a:t>
            </a:r>
          </a:p>
        </p:txBody>
      </p: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517197" y="1104758"/>
            <a:ext cx="4784725" cy="3416258"/>
            <a:chOff x="782" y="2296"/>
            <a:chExt cx="7535" cy="7191"/>
          </a:xfrm>
        </p:grpSpPr>
        <p:sp>
          <p:nvSpPr>
            <p:cNvPr id="30729" name="矩形 2"/>
            <p:cNvSpPr>
              <a:spLocks noChangeArrowheads="1"/>
            </p:cNvSpPr>
            <p:nvPr/>
          </p:nvSpPr>
          <p:spPr bwMode="auto">
            <a:xfrm>
              <a:off x="782" y="2296"/>
              <a:ext cx="7535" cy="7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1.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如图所示是某种机械停表的实物图，长针转一圈度量的时间是</a:t>
              </a:r>
              <a:r>
                <a:rPr lang="zh-CN" altLang="en-US" sz="2400" u="sng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            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，分度值是</a:t>
              </a:r>
              <a:r>
                <a:rPr lang="zh-CN" altLang="en-US" sz="2400" u="sng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         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；短针转一圈度量的时间是</a:t>
              </a:r>
              <a:r>
                <a:rPr lang="zh-CN" altLang="en-US" sz="2400" u="sng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         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sym typeface="Times New Roman" pitchFamily="18" charset="0"/>
                </a:rPr>
                <a:t>，分度值是                              ，图中显示的时间是                    。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080" y="8011"/>
              <a:ext cx="3588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2793" y="9153"/>
              <a:ext cx="2575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400"/>
          <p:cNvGrpSpPr>
            <a:grpSpLocks/>
          </p:cNvGrpSpPr>
          <p:nvPr/>
        </p:nvGrpSpPr>
        <p:grpSpPr bwMode="auto">
          <a:xfrm>
            <a:off x="5610153" y="1070372"/>
            <a:ext cx="3245936" cy="3312454"/>
            <a:chOff x="0" y="527"/>
            <a:chExt cx="3157" cy="3656"/>
          </a:xfrm>
        </p:grpSpPr>
        <p:grpSp>
          <p:nvGrpSpPr>
            <p:cNvPr id="7" name="Group 399"/>
            <p:cNvGrpSpPr>
              <a:grpSpLocks/>
            </p:cNvGrpSpPr>
            <p:nvPr/>
          </p:nvGrpSpPr>
          <p:grpSpPr bwMode="auto">
            <a:xfrm>
              <a:off x="0" y="527"/>
              <a:ext cx="3157" cy="3656"/>
              <a:chOff x="0" y="527"/>
              <a:chExt cx="3157" cy="3656"/>
            </a:xfrm>
          </p:grpSpPr>
          <p:sp>
            <p:nvSpPr>
              <p:cNvPr id="30734" name="Oval 11"/>
              <p:cNvSpPr>
                <a:spLocks noChangeAspect="1" noChangeArrowheads="1"/>
              </p:cNvSpPr>
              <p:nvPr/>
            </p:nvSpPr>
            <p:spPr bwMode="auto">
              <a:xfrm>
                <a:off x="0" y="1100"/>
                <a:ext cx="3157" cy="3083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A9A9A9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5" name="Oval 12"/>
              <p:cNvSpPr>
                <a:spLocks noChangeAspect="1" noChangeArrowheads="1"/>
              </p:cNvSpPr>
              <p:nvPr/>
            </p:nvSpPr>
            <p:spPr bwMode="auto">
              <a:xfrm>
                <a:off x="93" y="1178"/>
                <a:ext cx="2987" cy="2917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13"/>
              <p:cNvGrpSpPr>
                <a:grpSpLocks noChangeAspect="1"/>
              </p:cNvGrpSpPr>
              <p:nvPr/>
            </p:nvGrpSpPr>
            <p:grpSpPr bwMode="auto">
              <a:xfrm>
                <a:off x="96" y="1180"/>
                <a:ext cx="2987" cy="2917"/>
                <a:chOff x="1000" y="800"/>
                <a:chExt cx="6400" cy="6400"/>
              </a:xfrm>
            </p:grpSpPr>
            <p:sp>
              <p:nvSpPr>
                <p:cNvPr id="30737" name="Line 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00" y="800"/>
                  <a:ext cx="0" cy="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38" name="Line 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63" y="801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39" name="Line 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326" y="803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0" name="Line 1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388" y="806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1" name="Line 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451" y="811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2" name="Line 1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497" y="818"/>
                  <a:ext cx="37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3" name="Line 2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576" y="825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4" name="Line 2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38" y="834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5" name="Line 2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00" y="845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6" name="Line 2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62" y="85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7" name="Line 2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74" y="87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8" name="Line 2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85" y="885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9" name="Line 2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946" y="901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0" name="Line 2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07" y="918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1" name="Line 2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67" y="937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2" name="Line 2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78" y="957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3" name="Line 3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87" y="978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4" name="Line 3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46" y="1001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5" name="Line 3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304" y="1025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6" name="Line 3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363" y="1050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7" name="Line 3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323" y="1077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8" name="Line 3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477" y="1105"/>
                  <a:ext cx="85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9" name="Line 3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34" y="1134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0" name="Line 3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90" y="1164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1" name="Line 3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45" y="1196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2" name="Line 3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20" y="1229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3" name="Line 4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54" y="1263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4" name="Line 4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807" y="1298"/>
                  <a:ext cx="108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5" name="Line 4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860" y="1335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6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12" y="1372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7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822" y="1411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8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014" y="1451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69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063" y="1492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0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12" y="1534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1" name="Line 4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60" y="1578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2" name="Line 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00" y="1622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3" name="Line 5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254" y="166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4" name="Line 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299" y="1714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5" name="Line 5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343" y="1761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6" name="Line 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387" y="1809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7" name="Line 5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251" y="1859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8" name="Line 5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471" y="1909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79" name="Line 5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512" y="1960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0" name="Line 5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551" y="2012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1" name="Line 5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590" y="2065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2" name="Line 5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498" y="211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3" name="Line 6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663" y="2174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4" name="Line 6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699" y="2229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5" name="Line 6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733" y="2285"/>
                  <a:ext cx="169" cy="10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6" name="Line 6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766" y="2342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7" name="Line 6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590" y="240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8" name="Line 6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829" y="2458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9" name="Line 6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859" y="2517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0" name="Line 6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887" y="2577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1" name="Line 6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914" y="2638"/>
                  <a:ext cx="181" cy="8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2" name="Line 6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794" y="2698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3" name="Line 7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966" y="2760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4" name="Line 7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989" y="2822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5" name="Line 7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012" y="2885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6" name="Line 7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033" y="2948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7" name="Line 7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825" y="3011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8" name="Line 7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072" y="3075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9" name="Line 7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089" y="3139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0" name="Line 7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06" y="3204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1" name="Line 7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21" y="3269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2" name="Line 7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978" y="3335"/>
                  <a:ext cx="352" cy="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3" name="Line 8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47" y="3400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4" name="Line 8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58" y="3466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5" name="Line 8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68" y="3533"/>
                  <a:ext cx="198" cy="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6" name="Line 8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76" y="3599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7" name="Line 8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945" y="3666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8" name="Line 8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89" y="3732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9" name="Line 8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94" y="3799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0" name="Line 8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97" y="386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1" name="Line 8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199" y="393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2" name="Line 89"/>
                <p:cNvSpPr>
                  <a:spLocks noChangeAspect="1" noChangeShapeType="1"/>
                </p:cNvSpPr>
                <p:nvPr/>
              </p:nvSpPr>
              <p:spPr bwMode="auto">
                <a:xfrm>
                  <a:off x="7040" y="4000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3" name="Line 90"/>
                <p:cNvSpPr>
                  <a:spLocks noChangeAspect="1" noChangeShapeType="1"/>
                </p:cNvSpPr>
                <p:nvPr/>
              </p:nvSpPr>
              <p:spPr bwMode="auto">
                <a:xfrm>
                  <a:off x="7199" y="406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4" name="Line 91"/>
                <p:cNvSpPr>
                  <a:spLocks noChangeAspect="1" noChangeShapeType="1"/>
                </p:cNvSpPr>
                <p:nvPr/>
              </p:nvSpPr>
              <p:spPr bwMode="auto">
                <a:xfrm>
                  <a:off x="7197" y="412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5" name="Line 92"/>
                <p:cNvSpPr>
                  <a:spLocks noChangeAspect="1" noChangeShapeType="1"/>
                </p:cNvSpPr>
                <p:nvPr/>
              </p:nvSpPr>
              <p:spPr bwMode="auto">
                <a:xfrm>
                  <a:off x="7194" y="4188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6" name="Line 93"/>
                <p:cNvSpPr>
                  <a:spLocks noChangeAspect="1" noChangeShapeType="1"/>
                </p:cNvSpPr>
                <p:nvPr/>
              </p:nvSpPr>
              <p:spPr bwMode="auto">
                <a:xfrm>
                  <a:off x="7189" y="4251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7" name="Line 94"/>
                <p:cNvSpPr>
                  <a:spLocks noChangeAspect="1" noChangeShapeType="1"/>
                </p:cNvSpPr>
                <p:nvPr/>
              </p:nvSpPr>
              <p:spPr bwMode="auto">
                <a:xfrm>
                  <a:off x="6945" y="4289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8" name="Line 95"/>
                <p:cNvSpPr>
                  <a:spLocks noChangeAspect="1" noChangeShapeType="1"/>
                </p:cNvSpPr>
                <p:nvPr/>
              </p:nvSpPr>
              <p:spPr bwMode="auto">
                <a:xfrm>
                  <a:off x="7176" y="4376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19" name="Line 96"/>
                <p:cNvSpPr>
                  <a:spLocks noChangeAspect="1" noChangeShapeType="1"/>
                </p:cNvSpPr>
                <p:nvPr/>
              </p:nvSpPr>
              <p:spPr bwMode="auto">
                <a:xfrm>
                  <a:off x="7168" y="4438"/>
                  <a:ext cx="198" cy="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0" name="Line 97"/>
                <p:cNvSpPr>
                  <a:spLocks noChangeAspect="1" noChangeShapeType="1"/>
                </p:cNvSpPr>
                <p:nvPr/>
              </p:nvSpPr>
              <p:spPr bwMode="auto">
                <a:xfrm>
                  <a:off x="7158" y="4500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1" name="Line 98"/>
                <p:cNvSpPr>
                  <a:spLocks noChangeAspect="1" noChangeShapeType="1"/>
                </p:cNvSpPr>
                <p:nvPr/>
              </p:nvSpPr>
              <p:spPr bwMode="auto">
                <a:xfrm>
                  <a:off x="7147" y="4562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2" name="Line 99"/>
                <p:cNvSpPr>
                  <a:spLocks noChangeAspect="1" noChangeShapeType="1"/>
                </p:cNvSpPr>
                <p:nvPr/>
              </p:nvSpPr>
              <p:spPr bwMode="auto">
                <a:xfrm>
                  <a:off x="6978" y="4590"/>
                  <a:ext cx="352" cy="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3" name="Line 100"/>
                <p:cNvSpPr>
                  <a:spLocks noChangeAspect="1" noChangeShapeType="1"/>
                </p:cNvSpPr>
                <p:nvPr/>
              </p:nvSpPr>
              <p:spPr bwMode="auto">
                <a:xfrm>
                  <a:off x="7121" y="4685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4" name="Line 101"/>
                <p:cNvSpPr>
                  <a:spLocks noChangeAspect="1" noChangeShapeType="1"/>
                </p:cNvSpPr>
                <p:nvPr/>
              </p:nvSpPr>
              <p:spPr bwMode="auto">
                <a:xfrm>
                  <a:off x="7106" y="4746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5" name="Line 102"/>
                <p:cNvSpPr>
                  <a:spLocks noChangeAspect="1" noChangeShapeType="1"/>
                </p:cNvSpPr>
                <p:nvPr/>
              </p:nvSpPr>
              <p:spPr bwMode="auto">
                <a:xfrm>
                  <a:off x="7089" y="4807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6" name="Line 103"/>
                <p:cNvSpPr>
                  <a:spLocks noChangeAspect="1" noChangeShapeType="1"/>
                </p:cNvSpPr>
                <p:nvPr/>
              </p:nvSpPr>
              <p:spPr bwMode="auto">
                <a:xfrm>
                  <a:off x="7072" y="4867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7" name="Line 104"/>
                <p:cNvSpPr>
                  <a:spLocks noChangeAspect="1" noChangeShapeType="1"/>
                </p:cNvSpPr>
                <p:nvPr/>
              </p:nvSpPr>
              <p:spPr bwMode="auto">
                <a:xfrm>
                  <a:off x="6825" y="4853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8" name="Line 105"/>
                <p:cNvSpPr>
                  <a:spLocks noChangeAspect="1" noChangeShapeType="1"/>
                </p:cNvSpPr>
                <p:nvPr/>
              </p:nvSpPr>
              <p:spPr bwMode="auto">
                <a:xfrm>
                  <a:off x="7033" y="4987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29" name="Line 106"/>
                <p:cNvSpPr>
                  <a:spLocks noChangeAspect="1" noChangeShapeType="1"/>
                </p:cNvSpPr>
                <p:nvPr/>
              </p:nvSpPr>
              <p:spPr bwMode="auto">
                <a:xfrm>
                  <a:off x="7012" y="5046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0" name="Line 107"/>
                <p:cNvSpPr>
                  <a:spLocks noChangeAspect="1" noChangeShapeType="1"/>
                </p:cNvSpPr>
                <p:nvPr/>
              </p:nvSpPr>
              <p:spPr bwMode="auto">
                <a:xfrm>
                  <a:off x="6989" y="5104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1" name="Line 108"/>
                <p:cNvSpPr>
                  <a:spLocks noChangeAspect="1" noChangeShapeType="1"/>
                </p:cNvSpPr>
                <p:nvPr/>
              </p:nvSpPr>
              <p:spPr bwMode="auto">
                <a:xfrm>
                  <a:off x="6966" y="5163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2" name="Line 109"/>
                <p:cNvSpPr>
                  <a:spLocks noChangeAspect="1" noChangeShapeType="1"/>
                </p:cNvSpPr>
                <p:nvPr/>
              </p:nvSpPr>
              <p:spPr bwMode="auto">
                <a:xfrm>
                  <a:off x="6794" y="5155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3" name="Line 110"/>
                <p:cNvSpPr>
                  <a:spLocks noChangeAspect="1" noChangeShapeType="1"/>
                </p:cNvSpPr>
                <p:nvPr/>
              </p:nvSpPr>
              <p:spPr bwMode="auto">
                <a:xfrm>
                  <a:off x="6914" y="5277"/>
                  <a:ext cx="181" cy="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4" name="Line 111"/>
                <p:cNvSpPr>
                  <a:spLocks noChangeAspect="1" noChangeShapeType="1"/>
                </p:cNvSpPr>
                <p:nvPr/>
              </p:nvSpPr>
              <p:spPr bwMode="auto">
                <a:xfrm>
                  <a:off x="6887" y="5334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5" name="Line 112"/>
                <p:cNvSpPr>
                  <a:spLocks noChangeAspect="1" noChangeShapeType="1"/>
                </p:cNvSpPr>
                <p:nvPr/>
              </p:nvSpPr>
              <p:spPr bwMode="auto">
                <a:xfrm>
                  <a:off x="6859" y="5390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6" name="Line 113"/>
                <p:cNvSpPr>
                  <a:spLocks noChangeAspect="1" noChangeShapeType="1"/>
                </p:cNvSpPr>
                <p:nvPr/>
              </p:nvSpPr>
              <p:spPr bwMode="auto">
                <a:xfrm>
                  <a:off x="6829" y="5445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7" name="Line 114"/>
                <p:cNvSpPr>
                  <a:spLocks noChangeAspect="1" noChangeShapeType="1"/>
                </p:cNvSpPr>
                <p:nvPr/>
              </p:nvSpPr>
              <p:spPr bwMode="auto">
                <a:xfrm>
                  <a:off x="6590" y="538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8" name="Line 115"/>
                <p:cNvSpPr>
                  <a:spLocks noChangeAspect="1" noChangeShapeType="1"/>
                </p:cNvSpPr>
                <p:nvPr/>
              </p:nvSpPr>
              <p:spPr bwMode="auto">
                <a:xfrm>
                  <a:off x="6766" y="5554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39" name="Line 116"/>
                <p:cNvSpPr>
                  <a:spLocks noChangeAspect="1" noChangeShapeType="1"/>
                </p:cNvSpPr>
                <p:nvPr/>
              </p:nvSpPr>
              <p:spPr bwMode="auto">
                <a:xfrm>
                  <a:off x="6733" y="5607"/>
                  <a:ext cx="169" cy="10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0" name="Line 117"/>
                <p:cNvSpPr>
                  <a:spLocks noChangeAspect="1" noChangeShapeType="1"/>
                </p:cNvSpPr>
                <p:nvPr/>
              </p:nvSpPr>
              <p:spPr bwMode="auto">
                <a:xfrm>
                  <a:off x="6699" y="5660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1" name="Line 118"/>
                <p:cNvSpPr>
                  <a:spLocks noChangeAspect="1" noChangeShapeType="1"/>
                </p:cNvSpPr>
                <p:nvPr/>
              </p:nvSpPr>
              <p:spPr bwMode="auto">
                <a:xfrm>
                  <a:off x="6663" y="5712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2" name="Line 119"/>
                <p:cNvSpPr>
                  <a:spLocks noChangeAspect="1" noChangeShapeType="1"/>
                </p:cNvSpPr>
                <p:nvPr/>
              </p:nvSpPr>
              <p:spPr bwMode="auto">
                <a:xfrm>
                  <a:off x="6498" y="566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3" name="Line 120"/>
                <p:cNvSpPr>
                  <a:spLocks noChangeAspect="1" noChangeShapeType="1"/>
                </p:cNvSpPr>
                <p:nvPr/>
              </p:nvSpPr>
              <p:spPr bwMode="auto">
                <a:xfrm>
                  <a:off x="6590" y="5814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4" name="Line 121"/>
                <p:cNvSpPr>
                  <a:spLocks noChangeAspect="1" noChangeShapeType="1"/>
                </p:cNvSpPr>
                <p:nvPr/>
              </p:nvSpPr>
              <p:spPr bwMode="auto">
                <a:xfrm>
                  <a:off x="6551" y="5863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5" name="Line 122"/>
                <p:cNvSpPr>
                  <a:spLocks noChangeAspect="1" noChangeShapeType="1"/>
                </p:cNvSpPr>
                <p:nvPr/>
              </p:nvSpPr>
              <p:spPr bwMode="auto">
                <a:xfrm>
                  <a:off x="6512" y="5912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6" name="Line 123"/>
                <p:cNvSpPr>
                  <a:spLocks noChangeAspect="1" noChangeShapeType="1"/>
                </p:cNvSpPr>
                <p:nvPr/>
              </p:nvSpPr>
              <p:spPr bwMode="auto">
                <a:xfrm>
                  <a:off x="6471" y="5960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7" name="Line 124"/>
                <p:cNvSpPr>
                  <a:spLocks noChangeAspect="1" noChangeShapeType="1"/>
                </p:cNvSpPr>
                <p:nvPr/>
              </p:nvSpPr>
              <p:spPr bwMode="auto">
                <a:xfrm>
                  <a:off x="6251" y="5847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8" name="Line 125"/>
                <p:cNvSpPr>
                  <a:spLocks noChangeAspect="1" noChangeShapeType="1"/>
                </p:cNvSpPr>
                <p:nvPr/>
              </p:nvSpPr>
              <p:spPr bwMode="auto">
                <a:xfrm>
                  <a:off x="6387" y="6054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49" name="Line 126"/>
                <p:cNvSpPr>
                  <a:spLocks noChangeAspect="1" noChangeShapeType="1"/>
                </p:cNvSpPr>
                <p:nvPr/>
              </p:nvSpPr>
              <p:spPr bwMode="auto">
                <a:xfrm>
                  <a:off x="6343" y="6099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0" name="Line 127"/>
                <p:cNvSpPr>
                  <a:spLocks noChangeAspect="1" noChangeShapeType="1"/>
                </p:cNvSpPr>
                <p:nvPr/>
              </p:nvSpPr>
              <p:spPr bwMode="auto">
                <a:xfrm>
                  <a:off x="6299" y="6143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1" name="Line 128"/>
                <p:cNvSpPr>
                  <a:spLocks noChangeAspect="1" noChangeShapeType="1"/>
                </p:cNvSpPr>
                <p:nvPr/>
              </p:nvSpPr>
              <p:spPr bwMode="auto">
                <a:xfrm>
                  <a:off x="6254" y="618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2" name="Line 129"/>
                <p:cNvSpPr>
                  <a:spLocks noChangeAspect="1" noChangeShapeType="1"/>
                </p:cNvSpPr>
                <p:nvPr/>
              </p:nvSpPr>
              <p:spPr bwMode="auto">
                <a:xfrm>
                  <a:off x="6100" y="6111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3" name="Line 130"/>
                <p:cNvSpPr>
                  <a:spLocks noChangeAspect="1" noChangeShapeType="1"/>
                </p:cNvSpPr>
                <p:nvPr/>
              </p:nvSpPr>
              <p:spPr bwMode="auto">
                <a:xfrm>
                  <a:off x="6160" y="6271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4" name="Line 131"/>
                <p:cNvSpPr>
                  <a:spLocks noChangeAspect="1" noChangeShapeType="1"/>
                </p:cNvSpPr>
                <p:nvPr/>
              </p:nvSpPr>
              <p:spPr bwMode="auto">
                <a:xfrm>
                  <a:off x="6112" y="6312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5" name="Line 132"/>
                <p:cNvSpPr>
                  <a:spLocks noChangeAspect="1" noChangeShapeType="1"/>
                </p:cNvSpPr>
                <p:nvPr/>
              </p:nvSpPr>
              <p:spPr bwMode="auto">
                <a:xfrm>
                  <a:off x="6063" y="6351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6" name="Line 133"/>
                <p:cNvSpPr>
                  <a:spLocks noChangeAspect="1" noChangeShapeType="1"/>
                </p:cNvSpPr>
                <p:nvPr/>
              </p:nvSpPr>
              <p:spPr bwMode="auto">
                <a:xfrm>
                  <a:off x="6014" y="6390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7" name="Line 134"/>
                <p:cNvSpPr>
                  <a:spLocks noChangeAspect="1" noChangeShapeType="1"/>
                </p:cNvSpPr>
                <p:nvPr/>
              </p:nvSpPr>
              <p:spPr bwMode="auto">
                <a:xfrm>
                  <a:off x="5822" y="6233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8" name="Line 135"/>
                <p:cNvSpPr>
                  <a:spLocks noChangeAspect="1" noChangeShapeType="1"/>
                </p:cNvSpPr>
                <p:nvPr/>
              </p:nvSpPr>
              <p:spPr bwMode="auto">
                <a:xfrm>
                  <a:off x="5912" y="6463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59" name="Line 136"/>
                <p:cNvSpPr>
                  <a:spLocks noChangeAspect="1" noChangeShapeType="1"/>
                </p:cNvSpPr>
                <p:nvPr/>
              </p:nvSpPr>
              <p:spPr bwMode="auto">
                <a:xfrm>
                  <a:off x="5860" y="6499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0" name="Line 137"/>
                <p:cNvSpPr>
                  <a:spLocks noChangeAspect="1" noChangeShapeType="1"/>
                </p:cNvSpPr>
                <p:nvPr/>
              </p:nvSpPr>
              <p:spPr bwMode="auto">
                <a:xfrm>
                  <a:off x="5807" y="6533"/>
                  <a:ext cx="108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1" name="Line 138"/>
                <p:cNvSpPr>
                  <a:spLocks noChangeAspect="1" noChangeShapeType="1"/>
                </p:cNvSpPr>
                <p:nvPr/>
              </p:nvSpPr>
              <p:spPr bwMode="auto">
                <a:xfrm>
                  <a:off x="5754" y="6566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2" name="Line 139"/>
                <p:cNvSpPr>
                  <a:spLocks noChangeAspect="1" noChangeShapeType="1"/>
                </p:cNvSpPr>
                <p:nvPr/>
              </p:nvSpPr>
              <p:spPr bwMode="auto">
                <a:xfrm>
                  <a:off x="5620" y="6460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3" name="Line 140"/>
                <p:cNvSpPr>
                  <a:spLocks noChangeAspect="1" noChangeShapeType="1"/>
                </p:cNvSpPr>
                <p:nvPr/>
              </p:nvSpPr>
              <p:spPr bwMode="auto">
                <a:xfrm>
                  <a:off x="5645" y="6629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4" name="Line 141"/>
                <p:cNvSpPr>
                  <a:spLocks noChangeAspect="1" noChangeShapeType="1"/>
                </p:cNvSpPr>
                <p:nvPr/>
              </p:nvSpPr>
              <p:spPr bwMode="auto">
                <a:xfrm>
                  <a:off x="5590" y="6659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5" name="Line 142"/>
                <p:cNvSpPr>
                  <a:spLocks noChangeAspect="1" noChangeShapeType="1"/>
                </p:cNvSpPr>
                <p:nvPr/>
              </p:nvSpPr>
              <p:spPr bwMode="auto">
                <a:xfrm>
                  <a:off x="5534" y="6687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6" name="Line 143"/>
                <p:cNvSpPr>
                  <a:spLocks noChangeAspect="1" noChangeShapeType="1"/>
                </p:cNvSpPr>
                <p:nvPr/>
              </p:nvSpPr>
              <p:spPr bwMode="auto">
                <a:xfrm>
                  <a:off x="5477" y="6714"/>
                  <a:ext cx="85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7" name="Line 144"/>
                <p:cNvSpPr>
                  <a:spLocks noChangeAspect="1" noChangeShapeType="1"/>
                </p:cNvSpPr>
                <p:nvPr/>
              </p:nvSpPr>
              <p:spPr bwMode="auto">
                <a:xfrm>
                  <a:off x="5323" y="6521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8" name="Line 145"/>
                <p:cNvSpPr>
                  <a:spLocks noChangeAspect="1" noChangeShapeType="1"/>
                </p:cNvSpPr>
                <p:nvPr/>
              </p:nvSpPr>
              <p:spPr bwMode="auto">
                <a:xfrm>
                  <a:off x="5363" y="6766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69" name="Line 146"/>
                <p:cNvSpPr>
                  <a:spLocks noChangeAspect="1" noChangeShapeType="1"/>
                </p:cNvSpPr>
                <p:nvPr/>
              </p:nvSpPr>
              <p:spPr bwMode="auto">
                <a:xfrm>
                  <a:off x="5304" y="6789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0" name="Line 147"/>
                <p:cNvSpPr>
                  <a:spLocks noChangeAspect="1" noChangeShapeType="1"/>
                </p:cNvSpPr>
                <p:nvPr/>
              </p:nvSpPr>
              <p:spPr bwMode="auto">
                <a:xfrm>
                  <a:off x="5246" y="6812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1" name="Line 148"/>
                <p:cNvSpPr>
                  <a:spLocks noChangeAspect="1" noChangeShapeType="1"/>
                </p:cNvSpPr>
                <p:nvPr/>
              </p:nvSpPr>
              <p:spPr bwMode="auto">
                <a:xfrm>
                  <a:off x="5187" y="6833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2" name="Line 149"/>
                <p:cNvSpPr>
                  <a:spLocks noChangeAspect="1" noChangeShapeType="1"/>
                </p:cNvSpPr>
                <p:nvPr/>
              </p:nvSpPr>
              <p:spPr bwMode="auto">
                <a:xfrm>
                  <a:off x="5078" y="6701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3" name="Line 150"/>
                <p:cNvSpPr>
                  <a:spLocks noChangeAspect="1" noChangeShapeType="1"/>
                </p:cNvSpPr>
                <p:nvPr/>
              </p:nvSpPr>
              <p:spPr bwMode="auto">
                <a:xfrm>
                  <a:off x="5067" y="6872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4" name="Line 151"/>
                <p:cNvSpPr>
                  <a:spLocks noChangeAspect="1" noChangeShapeType="1"/>
                </p:cNvSpPr>
                <p:nvPr/>
              </p:nvSpPr>
              <p:spPr bwMode="auto">
                <a:xfrm>
                  <a:off x="5007" y="6889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5" name="Line 152"/>
                <p:cNvSpPr>
                  <a:spLocks noChangeAspect="1" noChangeShapeType="1"/>
                </p:cNvSpPr>
                <p:nvPr/>
              </p:nvSpPr>
              <p:spPr bwMode="auto">
                <a:xfrm>
                  <a:off x="4946" y="6906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6" name="Line 153"/>
                <p:cNvSpPr>
                  <a:spLocks noChangeAspect="1" noChangeShapeType="1"/>
                </p:cNvSpPr>
                <p:nvPr/>
              </p:nvSpPr>
              <p:spPr bwMode="auto">
                <a:xfrm>
                  <a:off x="4885" y="6921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7" name="Line 154"/>
                <p:cNvSpPr>
                  <a:spLocks noChangeAspect="1" noChangeShapeType="1"/>
                </p:cNvSpPr>
                <p:nvPr/>
              </p:nvSpPr>
              <p:spPr bwMode="auto">
                <a:xfrm>
                  <a:off x="4774" y="670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8" name="Line 155"/>
                <p:cNvSpPr>
                  <a:spLocks noChangeAspect="1" noChangeShapeType="1"/>
                </p:cNvSpPr>
                <p:nvPr/>
              </p:nvSpPr>
              <p:spPr bwMode="auto">
                <a:xfrm>
                  <a:off x="4762" y="694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79" name="Line 156"/>
                <p:cNvSpPr>
                  <a:spLocks noChangeAspect="1" noChangeShapeType="1"/>
                </p:cNvSpPr>
                <p:nvPr/>
              </p:nvSpPr>
              <p:spPr bwMode="auto">
                <a:xfrm>
                  <a:off x="4700" y="6958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0" name="Line 157"/>
                <p:cNvSpPr>
                  <a:spLocks noChangeAspect="1" noChangeShapeType="1"/>
                </p:cNvSpPr>
                <p:nvPr/>
              </p:nvSpPr>
              <p:spPr bwMode="auto">
                <a:xfrm>
                  <a:off x="4638" y="6968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1" name="Line 158"/>
                <p:cNvSpPr>
                  <a:spLocks noChangeAspect="1" noChangeShapeType="1"/>
                </p:cNvSpPr>
                <p:nvPr/>
              </p:nvSpPr>
              <p:spPr bwMode="auto">
                <a:xfrm>
                  <a:off x="4576" y="6976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2" name="Line 159"/>
                <p:cNvSpPr>
                  <a:spLocks noChangeAspect="1" noChangeShapeType="1"/>
                </p:cNvSpPr>
                <p:nvPr/>
              </p:nvSpPr>
              <p:spPr bwMode="auto">
                <a:xfrm>
                  <a:off x="4497" y="6824"/>
                  <a:ext cx="37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3" name="Line 160"/>
                <p:cNvSpPr>
                  <a:spLocks noChangeAspect="1" noChangeShapeType="1"/>
                </p:cNvSpPr>
                <p:nvPr/>
              </p:nvSpPr>
              <p:spPr bwMode="auto">
                <a:xfrm>
                  <a:off x="4451" y="6989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4" name="Line 161"/>
                <p:cNvSpPr>
                  <a:spLocks noChangeAspect="1" noChangeShapeType="1"/>
                </p:cNvSpPr>
                <p:nvPr/>
              </p:nvSpPr>
              <p:spPr bwMode="auto">
                <a:xfrm>
                  <a:off x="4388" y="6994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5" name="Line 162"/>
                <p:cNvSpPr>
                  <a:spLocks noChangeAspect="1" noChangeShapeType="1"/>
                </p:cNvSpPr>
                <p:nvPr/>
              </p:nvSpPr>
              <p:spPr bwMode="auto">
                <a:xfrm>
                  <a:off x="4326" y="6997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6" name="Line 163"/>
                <p:cNvSpPr>
                  <a:spLocks noChangeAspect="1" noChangeShapeType="1"/>
                </p:cNvSpPr>
                <p:nvPr/>
              </p:nvSpPr>
              <p:spPr bwMode="auto">
                <a:xfrm>
                  <a:off x="4263" y="6999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7" name="Line 16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200" y="6760"/>
                  <a:ext cx="0" cy="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8" name="Line 16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133" y="6999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89" name="Line 16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066" y="6997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0" name="Line 16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99" y="6994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1" name="Line 16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32" y="6989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2" name="Line 16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865" y="6824"/>
                  <a:ext cx="38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3" name="Line 17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799" y="6976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4" name="Line 1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733" y="6968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5" name="Line 1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666" y="6958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6" name="Line 1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600" y="694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7" name="Line 17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535" y="670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8" name="Line 1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469" y="6921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99" name="Line 17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404" y="6906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0" name="Line 1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339" y="6889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1" name="Line 17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75" y="6872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2" name="Line 17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11" y="6701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3" name="Line 18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148" y="6833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4" name="Line 18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085" y="6812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5" name="Line 18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022" y="6789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6" name="Line 18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960" y="6766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7" name="Line 18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898" y="6521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8" name="Line 18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837" y="6714"/>
                  <a:ext cx="86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09" name="Line 18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777" y="6687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0" name="Line 18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717" y="6659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1" name="Line 18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58" y="6629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2" name="Line 18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00" y="6460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3" name="Line 19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42" y="6566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4" name="Line 19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85" y="6533"/>
                  <a:ext cx="107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5" name="Line 19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29" y="6499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6" name="Line 19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374" y="6463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7" name="Line 19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319" y="6233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8" name="Line 19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265" y="6390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19" name="Line 19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212" y="6351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0" name="Line 19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60" y="6312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1" name="Line 19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09" y="6271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2" name="Line 19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59" y="6111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3" name="Line 20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09" y="618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4" name="Line 20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961" y="6143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5" name="Line 20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914" y="6099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6" name="Line 20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67" y="6054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7" name="Line 20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22" y="5847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8" name="Line 20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778" y="5960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29" name="Line 20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734" y="5912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0" name="Line 20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92" y="5863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1" name="Line 20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51" y="5814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2" name="Line 20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11" y="566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3" name="Line 21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572" y="5712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4" name="Line 21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535" y="5660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5" name="Line 21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98" y="5607"/>
                  <a:ext cx="169" cy="10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6" name="Line 21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63" y="5554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7" name="Line 21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29" y="538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8" name="Line 21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96" y="5445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39" name="Line 21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64" y="5390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0" name="Line 21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34" y="5334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1" name="Line 21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05" y="5277"/>
                  <a:ext cx="181" cy="8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2" name="Line 21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277" y="5155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3" name="Line 22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250" y="5163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4" name="Line 22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225" y="5104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5" name="Line 22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201" y="5046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6" name="Line 22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78" y="4987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7" name="Line 22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57" y="4853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8" name="Line 22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37" y="4867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49" name="Line 22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18" y="4807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0" name="Line 22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01" y="4746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1" name="Line 22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85" y="4685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2" name="Line 22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70" y="4590"/>
                  <a:ext cx="352" cy="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3" name="Line 23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57" y="4562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4" name="Line 23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45" y="4500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5" name="Line 23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34" y="4438"/>
                  <a:ext cx="198" cy="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6" name="Line 23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25" y="4376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7" name="Line 23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18" y="4288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8" name="Line 23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11" y="4251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59" name="Line 23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06" y="4188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0" name="Line 23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03" y="412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1" name="Line 23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01" y="406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2" name="Line 23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00" y="4000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3" name="Line 24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01" y="393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4" name="Line 24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03" y="386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5" name="Line 24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06" y="3799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6" name="Line 24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11" y="3732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7" name="Line 24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18" y="3665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8" name="Line 24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25" y="3599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9" name="Line 24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34" y="3532"/>
                  <a:ext cx="198" cy="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0" name="Line 24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45" y="3466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1" name="Line 24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57" y="3400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2" name="Line 24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70" y="3335"/>
                  <a:ext cx="352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3" name="Line 25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85" y="3269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4" name="Line 25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01" y="3204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5" name="Line 25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18" y="3139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6" name="Line 25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37" y="3075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7" name="Line 25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57" y="3011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8" name="Line 2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78" y="2948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79" name="Line 25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01" y="2885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0" name="Line 2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25" y="2822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1" name="Line 25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50" y="2760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2" name="Line 2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77" y="2698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3" name="Line 26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05" y="2637"/>
                  <a:ext cx="181" cy="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4" name="Line 2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34" y="2577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5" name="Line 26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64" y="2517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6" name="Line 2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96" y="2458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7" name="Line 26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429" y="240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8" name="Line 26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463" y="2342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89" name="Line 26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498" y="2285"/>
                  <a:ext cx="169" cy="10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0" name="Line 26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535" y="2229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1" name="Line 26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572" y="2174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2" name="Line 26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611" y="211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3" name="Line 27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651" y="2065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4" name="Line 27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692" y="2012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5" name="Line 27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734" y="1960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6" name="Line 27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778" y="1909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7" name="Line 27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22" y="1859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8" name="Line 27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67" y="1809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99" name="Line 27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914" y="1761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0" name="Line 27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961" y="1714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1" name="Line 27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09" y="166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2" name="Line 27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59" y="1622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3" name="Line 28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109" y="1578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4" name="Line 28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160" y="1534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5" name="Line 28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12" y="1492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6" name="Line 28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65" y="1451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7" name="Line 28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19" y="1411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8" name="Line 28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74" y="1372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09" name="Line 28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429" y="1335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0" name="Line 28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485" y="1298"/>
                  <a:ext cx="108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1" name="Line 28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42" y="1263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2" name="Line 28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00" y="1229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3" name="Line 29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58" y="1196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4" name="Line 29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17" y="1164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5" name="Line 29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77" y="1134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6" name="Line 29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838" y="1105"/>
                  <a:ext cx="85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7" name="Line 29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898" y="1077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8" name="Line 29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960" y="1050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19" name="Line 29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022" y="1025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0" name="Line 29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085" y="1001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1" name="Line 29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148" y="978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2" name="Line 29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211" y="957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3" name="Line 30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275" y="937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4" name="Line 30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339" y="918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5" name="Line 30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404" y="901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6" name="Line 30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469" y="885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7" name="Line 30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535" y="87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8" name="Line 30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600" y="85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29" name="Line 30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666" y="845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30" name="Line 30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733" y="834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31" name="Line 30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799" y="825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32" name="Line 30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866" y="818"/>
                  <a:ext cx="37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33" name="Line 31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32" y="811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34" name="Line 31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99" y="806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35" name="Line 31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066" y="803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36" name="Line 31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133" y="801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Group 314"/>
              <p:cNvGrpSpPr>
                <a:grpSpLocks noChangeAspect="1"/>
              </p:cNvGrpSpPr>
              <p:nvPr/>
            </p:nvGrpSpPr>
            <p:grpSpPr bwMode="auto">
              <a:xfrm>
                <a:off x="1022" y="1430"/>
                <a:ext cx="1134" cy="1108"/>
                <a:chOff x="3897" y="1151"/>
                <a:chExt cx="1922" cy="1922"/>
              </a:xfrm>
            </p:grpSpPr>
            <p:grpSp>
              <p:nvGrpSpPr>
                <p:cNvPr id="10" name="Group 315"/>
                <p:cNvGrpSpPr>
                  <a:grpSpLocks noChangeAspect="1"/>
                </p:cNvGrpSpPr>
                <p:nvPr/>
              </p:nvGrpSpPr>
              <p:grpSpPr bwMode="auto">
                <a:xfrm>
                  <a:off x="3897" y="1151"/>
                  <a:ext cx="1922" cy="1922"/>
                  <a:chOff x="1018" y="800"/>
                  <a:chExt cx="6364" cy="6400"/>
                </a:xfrm>
              </p:grpSpPr>
              <p:sp>
                <p:nvSpPr>
                  <p:cNvPr id="31039" name="Line 31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200" y="800"/>
                    <a:ext cx="0" cy="6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0" name="Line 31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782" y="870"/>
                    <a:ext cx="83" cy="39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1" name="Line 3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258" y="1077"/>
                    <a:ext cx="244" cy="54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2" name="Line 3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846" y="1411"/>
                    <a:ext cx="235" cy="3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3" name="Line 32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132" y="1859"/>
                    <a:ext cx="446" cy="40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4" name="Line 32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625" y="2400"/>
                    <a:ext cx="346" cy="2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5" name="Line 32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673" y="3011"/>
                    <a:ext cx="570" cy="1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6" name="Line 32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985" y="3666"/>
                    <a:ext cx="397" cy="4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7" name="Line 3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786" y="4272"/>
                    <a:ext cx="596" cy="6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8" name="Line 3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863" y="4865"/>
                    <a:ext cx="380" cy="1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9" name="Line 3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452" y="5300"/>
                    <a:ext cx="519" cy="3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0" name="Line 3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281" y="5874"/>
                    <a:ext cx="297" cy="26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1" name="Line 3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728" y="6103"/>
                    <a:ext cx="353" cy="4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2" name="Line 32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339" y="6558"/>
                    <a:ext cx="163" cy="36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3" name="Line 33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741" y="6543"/>
                    <a:ext cx="124" cy="58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4" name="Line 33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200" y="6800"/>
                    <a:ext cx="0" cy="4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5" name="Line 33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3535" y="6543"/>
                    <a:ext cx="124" cy="58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6" name="Line 33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898" y="6558"/>
                    <a:ext cx="163" cy="36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7" name="Line 3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319" y="6103"/>
                    <a:ext cx="353" cy="4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8" name="Line 3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822" y="5874"/>
                    <a:ext cx="297" cy="26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9" name="Line 33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429" y="5300"/>
                    <a:ext cx="519" cy="3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0" name="Line 33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157" y="4865"/>
                    <a:ext cx="380" cy="1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1" name="Line 33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018" y="4272"/>
                    <a:ext cx="596" cy="6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2" name="Line 3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1018" y="3665"/>
                    <a:ext cx="397" cy="4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3" name="Line 3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1157" y="3011"/>
                    <a:ext cx="570" cy="1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4" name="Line 34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1429" y="2400"/>
                    <a:ext cx="346" cy="2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5" name="Line 34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1822" y="1859"/>
                    <a:ext cx="446" cy="40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6" name="Line 343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2319" y="1411"/>
                    <a:ext cx="235" cy="3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7" name="Line 344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2898" y="1077"/>
                    <a:ext cx="245" cy="54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8" name="Line 34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3535" y="870"/>
                    <a:ext cx="83" cy="39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069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3897" y="1151"/>
                  <a:ext cx="1922" cy="1922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070" name="Rectangle 347"/>
              <p:cNvSpPr>
                <a:spLocks noChangeArrowheads="1"/>
              </p:cNvSpPr>
              <p:nvPr/>
            </p:nvSpPr>
            <p:spPr bwMode="auto">
              <a:xfrm>
                <a:off x="1262" y="527"/>
                <a:ext cx="630" cy="2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1" name="Rectangle 348"/>
              <p:cNvSpPr>
                <a:spLocks noChangeArrowheads="1"/>
              </p:cNvSpPr>
              <p:nvPr/>
            </p:nvSpPr>
            <p:spPr bwMode="auto">
              <a:xfrm>
                <a:off x="1409" y="824"/>
                <a:ext cx="350" cy="276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2" name="Oval 349"/>
              <p:cNvSpPr>
                <a:spLocks noChangeArrowheads="1"/>
              </p:cNvSpPr>
              <p:nvPr/>
            </p:nvSpPr>
            <p:spPr bwMode="auto">
              <a:xfrm>
                <a:off x="1556" y="2611"/>
                <a:ext cx="71" cy="7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3" name="Text Box 350"/>
              <p:cNvSpPr txBox="1">
                <a:spLocks noChangeArrowheads="1"/>
              </p:cNvSpPr>
              <p:nvPr/>
            </p:nvSpPr>
            <p:spPr bwMode="auto">
              <a:xfrm>
                <a:off x="1610" y="1285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0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74" name="Text Box 351"/>
              <p:cNvSpPr txBox="1">
                <a:spLocks noChangeArrowheads="1"/>
              </p:cNvSpPr>
              <p:nvPr/>
            </p:nvSpPr>
            <p:spPr bwMode="auto">
              <a:xfrm>
                <a:off x="1837" y="1369"/>
                <a:ext cx="223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31</a:t>
                </a:r>
              </a:p>
            </p:txBody>
          </p:sp>
          <p:sp>
            <p:nvSpPr>
              <p:cNvPr id="31075" name="Text Box 352"/>
              <p:cNvSpPr txBox="1">
                <a:spLocks noChangeArrowheads="1"/>
              </p:cNvSpPr>
              <p:nvPr/>
            </p:nvSpPr>
            <p:spPr bwMode="auto">
              <a:xfrm>
                <a:off x="2061" y="1471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2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76" name="Text Box 353"/>
              <p:cNvSpPr txBox="1">
                <a:spLocks noChangeArrowheads="1"/>
              </p:cNvSpPr>
              <p:nvPr/>
            </p:nvSpPr>
            <p:spPr bwMode="auto">
              <a:xfrm>
                <a:off x="2278" y="1628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33</a:t>
                </a:r>
              </a:p>
            </p:txBody>
          </p:sp>
          <p:sp>
            <p:nvSpPr>
              <p:cNvPr id="31077" name="Text Box 354"/>
              <p:cNvSpPr txBox="1">
                <a:spLocks noChangeArrowheads="1"/>
              </p:cNvSpPr>
              <p:nvPr/>
            </p:nvSpPr>
            <p:spPr bwMode="auto">
              <a:xfrm>
                <a:off x="2470" y="1766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4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78" name="Text Box 355"/>
              <p:cNvSpPr txBox="1">
                <a:spLocks noChangeArrowheads="1"/>
              </p:cNvSpPr>
              <p:nvPr/>
            </p:nvSpPr>
            <p:spPr bwMode="auto">
              <a:xfrm>
                <a:off x="2549" y="1961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35</a:t>
                </a:r>
              </a:p>
            </p:txBody>
          </p:sp>
          <p:sp>
            <p:nvSpPr>
              <p:cNvPr id="31079" name="Text Box 356"/>
              <p:cNvSpPr txBox="1">
                <a:spLocks noChangeArrowheads="1"/>
              </p:cNvSpPr>
              <p:nvPr/>
            </p:nvSpPr>
            <p:spPr bwMode="auto">
              <a:xfrm>
                <a:off x="2724" y="2192"/>
                <a:ext cx="340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6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80" name="Text Box 357"/>
              <p:cNvSpPr txBox="1">
                <a:spLocks noChangeArrowheads="1"/>
              </p:cNvSpPr>
              <p:nvPr/>
            </p:nvSpPr>
            <p:spPr bwMode="auto">
              <a:xfrm>
                <a:off x="2700" y="2439"/>
                <a:ext cx="28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37</a:t>
                </a:r>
              </a:p>
            </p:txBody>
          </p:sp>
          <p:sp>
            <p:nvSpPr>
              <p:cNvPr id="31081" name="Text Box 358"/>
              <p:cNvSpPr txBox="1">
                <a:spLocks noChangeArrowheads="1"/>
              </p:cNvSpPr>
              <p:nvPr/>
            </p:nvSpPr>
            <p:spPr bwMode="auto">
              <a:xfrm>
                <a:off x="2788" y="2704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8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82" name="Text Box 359"/>
              <p:cNvSpPr txBox="1">
                <a:spLocks noChangeArrowheads="1"/>
              </p:cNvSpPr>
              <p:nvPr/>
            </p:nvSpPr>
            <p:spPr bwMode="auto">
              <a:xfrm>
                <a:off x="2662" y="2907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39</a:t>
                </a:r>
              </a:p>
            </p:txBody>
          </p:sp>
          <p:sp>
            <p:nvSpPr>
              <p:cNvPr id="31083" name="Text Box 360"/>
              <p:cNvSpPr txBox="1">
                <a:spLocks noChangeArrowheads="1"/>
              </p:cNvSpPr>
              <p:nvPr/>
            </p:nvSpPr>
            <p:spPr bwMode="auto">
              <a:xfrm>
                <a:off x="2409" y="3356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41</a:t>
                </a:r>
              </a:p>
            </p:txBody>
          </p:sp>
          <p:sp>
            <p:nvSpPr>
              <p:cNvPr id="31084" name="Text Box 361"/>
              <p:cNvSpPr txBox="1">
                <a:spLocks noChangeArrowheads="1"/>
              </p:cNvSpPr>
              <p:nvPr/>
            </p:nvSpPr>
            <p:spPr bwMode="auto">
              <a:xfrm>
                <a:off x="2563" y="3150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10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85" name="Text Box 362"/>
              <p:cNvSpPr txBox="1">
                <a:spLocks noChangeArrowheads="1"/>
              </p:cNvSpPr>
              <p:nvPr/>
            </p:nvSpPr>
            <p:spPr bwMode="auto">
              <a:xfrm>
                <a:off x="1985" y="3662"/>
                <a:ext cx="223" cy="2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43</a:t>
                </a:r>
              </a:p>
            </p:txBody>
          </p:sp>
          <p:sp>
            <p:nvSpPr>
              <p:cNvPr id="31086" name="Text Box 363"/>
              <p:cNvSpPr txBox="1">
                <a:spLocks noChangeArrowheads="1"/>
              </p:cNvSpPr>
              <p:nvPr/>
            </p:nvSpPr>
            <p:spPr bwMode="auto">
              <a:xfrm>
                <a:off x="2168" y="3539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12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87" name="Text Box 364"/>
              <p:cNvSpPr txBox="1">
                <a:spLocks noChangeArrowheads="1"/>
              </p:cNvSpPr>
              <p:nvPr/>
            </p:nvSpPr>
            <p:spPr bwMode="auto">
              <a:xfrm>
                <a:off x="1768" y="3735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dirty="0">
                    <a:solidFill>
                      <a:srgbClr val="3333FF"/>
                    </a:solidFill>
                    <a:latin typeface="Times New Roman" pitchFamily="18" charset="0"/>
                  </a:rPr>
                  <a:t>14</a:t>
                </a:r>
                <a:endParaRPr lang="en-US" altLang="zh-CN" dirty="0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88" name="Text Box 365"/>
              <p:cNvSpPr txBox="1">
                <a:spLocks noChangeArrowheads="1"/>
              </p:cNvSpPr>
              <p:nvPr/>
            </p:nvSpPr>
            <p:spPr bwMode="auto">
              <a:xfrm>
                <a:off x="1559" y="3745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45</a:t>
                </a:r>
                <a:endParaRPr lang="en-US" altLang="zh-CN" sz="1400">
                  <a:latin typeface="Tahoma" pitchFamily="34" charset="0"/>
                </a:endParaRPr>
              </a:p>
            </p:txBody>
          </p:sp>
          <p:sp>
            <p:nvSpPr>
              <p:cNvPr id="31089" name="Text Box 366"/>
              <p:cNvSpPr txBox="1">
                <a:spLocks noChangeArrowheads="1"/>
              </p:cNvSpPr>
              <p:nvPr/>
            </p:nvSpPr>
            <p:spPr bwMode="auto">
              <a:xfrm>
                <a:off x="1275" y="3719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16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90" name="Text Box 367"/>
              <p:cNvSpPr txBox="1">
                <a:spLocks noChangeArrowheads="1"/>
              </p:cNvSpPr>
              <p:nvPr/>
            </p:nvSpPr>
            <p:spPr bwMode="auto">
              <a:xfrm>
                <a:off x="1036" y="3650"/>
                <a:ext cx="340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47</a:t>
                </a:r>
              </a:p>
            </p:txBody>
          </p:sp>
          <p:sp>
            <p:nvSpPr>
              <p:cNvPr id="31091" name="Text Box 368"/>
              <p:cNvSpPr txBox="1">
                <a:spLocks noChangeArrowheads="1"/>
              </p:cNvSpPr>
              <p:nvPr/>
            </p:nvSpPr>
            <p:spPr bwMode="auto">
              <a:xfrm>
                <a:off x="817" y="3523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18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92" name="Text Box 369"/>
              <p:cNvSpPr txBox="1">
                <a:spLocks noChangeArrowheads="1"/>
              </p:cNvSpPr>
              <p:nvPr/>
            </p:nvSpPr>
            <p:spPr bwMode="auto">
              <a:xfrm>
                <a:off x="612" y="3345"/>
                <a:ext cx="340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49</a:t>
                </a:r>
              </a:p>
            </p:txBody>
          </p:sp>
          <p:sp>
            <p:nvSpPr>
              <p:cNvPr id="31093" name="Text Box 370"/>
              <p:cNvSpPr txBox="1">
                <a:spLocks noChangeArrowheads="1"/>
              </p:cNvSpPr>
              <p:nvPr/>
            </p:nvSpPr>
            <p:spPr bwMode="auto">
              <a:xfrm>
                <a:off x="485" y="3131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dirty="0">
                    <a:solidFill>
                      <a:srgbClr val="3333FF"/>
                    </a:solidFill>
                    <a:latin typeface="Times New Roman" pitchFamily="18" charset="0"/>
                  </a:rPr>
                  <a:t>20</a:t>
                </a:r>
                <a:endParaRPr lang="en-US" altLang="zh-CN" dirty="0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94" name="Text Box 371"/>
              <p:cNvSpPr txBox="1">
                <a:spLocks noChangeArrowheads="1"/>
              </p:cNvSpPr>
              <p:nvPr/>
            </p:nvSpPr>
            <p:spPr bwMode="auto">
              <a:xfrm>
                <a:off x="369" y="2907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51</a:t>
                </a:r>
              </a:p>
            </p:txBody>
          </p:sp>
          <p:sp>
            <p:nvSpPr>
              <p:cNvPr id="31095" name="Text Box 372"/>
              <p:cNvSpPr txBox="1">
                <a:spLocks noChangeArrowheads="1"/>
              </p:cNvSpPr>
              <p:nvPr/>
            </p:nvSpPr>
            <p:spPr bwMode="auto">
              <a:xfrm>
                <a:off x="321" y="2703"/>
                <a:ext cx="28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22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96" name="Text Box 373"/>
              <p:cNvSpPr txBox="1">
                <a:spLocks noChangeArrowheads="1"/>
              </p:cNvSpPr>
              <p:nvPr/>
            </p:nvSpPr>
            <p:spPr bwMode="auto">
              <a:xfrm>
                <a:off x="325" y="2446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53</a:t>
                </a:r>
              </a:p>
            </p:txBody>
          </p:sp>
          <p:sp>
            <p:nvSpPr>
              <p:cNvPr id="31097" name="Text Box 374"/>
              <p:cNvSpPr txBox="1">
                <a:spLocks noChangeArrowheads="1"/>
              </p:cNvSpPr>
              <p:nvPr/>
            </p:nvSpPr>
            <p:spPr bwMode="auto">
              <a:xfrm>
                <a:off x="371" y="2181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24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98" name="Text Box 375"/>
              <p:cNvSpPr txBox="1">
                <a:spLocks noChangeArrowheads="1"/>
              </p:cNvSpPr>
              <p:nvPr/>
            </p:nvSpPr>
            <p:spPr bwMode="auto">
              <a:xfrm>
                <a:off x="641" y="1776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26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099" name="Text Box 376"/>
              <p:cNvSpPr txBox="1">
                <a:spLocks noChangeArrowheads="1"/>
              </p:cNvSpPr>
              <p:nvPr/>
            </p:nvSpPr>
            <p:spPr bwMode="auto">
              <a:xfrm>
                <a:off x="487" y="1978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55</a:t>
                </a:r>
              </a:p>
            </p:txBody>
          </p:sp>
          <p:sp>
            <p:nvSpPr>
              <p:cNvPr id="31100" name="Text Box 377"/>
              <p:cNvSpPr txBox="1">
                <a:spLocks noChangeArrowheads="1"/>
              </p:cNvSpPr>
              <p:nvPr/>
            </p:nvSpPr>
            <p:spPr bwMode="auto">
              <a:xfrm>
                <a:off x="830" y="1599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57</a:t>
                </a:r>
              </a:p>
            </p:txBody>
          </p:sp>
          <p:sp>
            <p:nvSpPr>
              <p:cNvPr id="31101" name="Text Box 378"/>
              <p:cNvSpPr txBox="1">
                <a:spLocks noChangeArrowheads="1"/>
              </p:cNvSpPr>
              <p:nvPr/>
            </p:nvSpPr>
            <p:spPr bwMode="auto">
              <a:xfrm>
                <a:off x="994" y="1489"/>
                <a:ext cx="340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>
                    <a:solidFill>
                      <a:srgbClr val="3333FF"/>
                    </a:solidFill>
                    <a:latin typeface="Times New Roman" pitchFamily="18" charset="0"/>
                  </a:rPr>
                  <a:t>28</a:t>
                </a:r>
                <a:endParaRPr lang="en-US" altLang="zh-CN">
                  <a:solidFill>
                    <a:srgbClr val="3333FF"/>
                  </a:solidFill>
                  <a:latin typeface="Tahoma" pitchFamily="34" charset="0"/>
                </a:endParaRPr>
              </a:p>
            </p:txBody>
          </p:sp>
          <p:sp>
            <p:nvSpPr>
              <p:cNvPr id="31102" name="Text Box 379"/>
              <p:cNvSpPr txBox="1">
                <a:spLocks noChangeArrowheads="1"/>
              </p:cNvSpPr>
              <p:nvPr/>
            </p:nvSpPr>
            <p:spPr bwMode="auto">
              <a:xfrm>
                <a:off x="1192" y="1359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400">
                    <a:solidFill>
                      <a:srgbClr val="FF0000"/>
                    </a:solidFill>
                    <a:latin typeface="Times New Roman" pitchFamily="18" charset="0"/>
                  </a:rPr>
                  <a:t>59</a:t>
                </a:r>
                <a:endParaRPr lang="en-US" altLang="zh-CN" sz="1400">
                  <a:latin typeface="Tahoma" pitchFamily="34" charset="0"/>
                </a:endParaRPr>
              </a:p>
            </p:txBody>
          </p:sp>
          <p:sp>
            <p:nvSpPr>
              <p:cNvPr id="31103" name="Text Box 380"/>
              <p:cNvSpPr txBox="1">
                <a:spLocks noChangeArrowheads="1"/>
              </p:cNvSpPr>
              <p:nvPr/>
            </p:nvSpPr>
            <p:spPr bwMode="auto">
              <a:xfrm>
                <a:off x="1568" y="1536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900">
                    <a:latin typeface="Times New Roman" pitchFamily="18" charset="0"/>
                  </a:rPr>
                  <a:t>0</a:t>
                </a:r>
                <a:endParaRPr lang="en-US" altLang="zh-CN">
                  <a:latin typeface="Tahoma" pitchFamily="34" charset="0"/>
                </a:endParaRPr>
              </a:p>
            </p:txBody>
          </p:sp>
          <p:sp>
            <p:nvSpPr>
              <p:cNvPr id="31104" name="Text Box 381"/>
              <p:cNvSpPr txBox="1">
                <a:spLocks noChangeArrowheads="1"/>
              </p:cNvSpPr>
              <p:nvPr/>
            </p:nvSpPr>
            <p:spPr bwMode="auto">
              <a:xfrm>
                <a:off x="1733" y="1567"/>
                <a:ext cx="340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1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05" name="Text Box 382"/>
              <p:cNvSpPr txBox="1">
                <a:spLocks noChangeArrowheads="1"/>
              </p:cNvSpPr>
              <p:nvPr/>
            </p:nvSpPr>
            <p:spPr bwMode="auto">
              <a:xfrm>
                <a:off x="1847" y="1654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2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06" name="Text Box 383"/>
              <p:cNvSpPr txBox="1">
                <a:spLocks noChangeArrowheads="1"/>
              </p:cNvSpPr>
              <p:nvPr/>
            </p:nvSpPr>
            <p:spPr bwMode="auto">
              <a:xfrm>
                <a:off x="1786" y="2234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6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07" name="Text Box 384"/>
              <p:cNvSpPr txBox="1">
                <a:spLocks noChangeArrowheads="1"/>
              </p:cNvSpPr>
              <p:nvPr/>
            </p:nvSpPr>
            <p:spPr bwMode="auto">
              <a:xfrm>
                <a:off x="1637" y="2297"/>
                <a:ext cx="290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900">
                    <a:latin typeface="Times New Roman" pitchFamily="18" charset="0"/>
                  </a:rPr>
                  <a:t>7</a:t>
                </a:r>
                <a:endParaRPr lang="en-US" altLang="zh-CN">
                  <a:latin typeface="Tahoma" pitchFamily="34" charset="0"/>
                </a:endParaRPr>
              </a:p>
            </p:txBody>
          </p:sp>
          <p:sp>
            <p:nvSpPr>
              <p:cNvPr id="31108" name="Text Box 385"/>
              <p:cNvSpPr txBox="1">
                <a:spLocks noChangeArrowheads="1"/>
              </p:cNvSpPr>
              <p:nvPr/>
            </p:nvSpPr>
            <p:spPr bwMode="auto">
              <a:xfrm>
                <a:off x="1480" y="2287"/>
                <a:ext cx="172" cy="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8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09" name="Text Box 386"/>
              <p:cNvSpPr txBox="1">
                <a:spLocks noChangeArrowheads="1"/>
              </p:cNvSpPr>
              <p:nvPr/>
            </p:nvSpPr>
            <p:spPr bwMode="auto">
              <a:xfrm>
                <a:off x="1322" y="2220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9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0" name="Text Box 387"/>
              <p:cNvSpPr txBox="1">
                <a:spLocks noChangeArrowheads="1"/>
              </p:cNvSpPr>
              <p:nvPr/>
            </p:nvSpPr>
            <p:spPr bwMode="auto">
              <a:xfrm>
                <a:off x="1205" y="2101"/>
                <a:ext cx="341" cy="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10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1" name="Text Box 388"/>
              <p:cNvSpPr txBox="1">
                <a:spLocks noChangeArrowheads="1"/>
              </p:cNvSpPr>
              <p:nvPr/>
            </p:nvSpPr>
            <p:spPr bwMode="auto">
              <a:xfrm>
                <a:off x="1158" y="1950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11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2" name="Text Box 389"/>
              <p:cNvSpPr txBox="1">
                <a:spLocks noChangeArrowheads="1"/>
              </p:cNvSpPr>
              <p:nvPr/>
            </p:nvSpPr>
            <p:spPr bwMode="auto">
              <a:xfrm>
                <a:off x="1927" y="1787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3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3" name="Text Box 390"/>
              <p:cNvSpPr txBox="1">
                <a:spLocks noChangeArrowheads="1"/>
              </p:cNvSpPr>
              <p:nvPr/>
            </p:nvSpPr>
            <p:spPr bwMode="auto">
              <a:xfrm>
                <a:off x="1941" y="1948"/>
                <a:ext cx="340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4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4" name="Text Box 391"/>
              <p:cNvSpPr txBox="1">
                <a:spLocks noChangeArrowheads="1"/>
              </p:cNvSpPr>
              <p:nvPr/>
            </p:nvSpPr>
            <p:spPr bwMode="auto">
              <a:xfrm>
                <a:off x="1905" y="2108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5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5" name="Text Box 392"/>
              <p:cNvSpPr txBox="1">
                <a:spLocks noChangeArrowheads="1"/>
              </p:cNvSpPr>
              <p:nvPr/>
            </p:nvSpPr>
            <p:spPr bwMode="auto">
              <a:xfrm>
                <a:off x="1188" y="1774"/>
                <a:ext cx="234" cy="1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12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6" name="Text Box 393"/>
              <p:cNvSpPr txBox="1">
                <a:spLocks noChangeArrowheads="1"/>
              </p:cNvSpPr>
              <p:nvPr/>
            </p:nvSpPr>
            <p:spPr bwMode="auto">
              <a:xfrm>
                <a:off x="1249" y="1662"/>
                <a:ext cx="341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13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7" name="Text Box 394"/>
              <p:cNvSpPr txBox="1">
                <a:spLocks noChangeArrowheads="1"/>
              </p:cNvSpPr>
              <p:nvPr/>
            </p:nvSpPr>
            <p:spPr bwMode="auto">
              <a:xfrm>
                <a:off x="1386" y="1562"/>
                <a:ext cx="235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1200">
                    <a:solidFill>
                      <a:srgbClr val="F92759"/>
                    </a:solidFill>
                    <a:latin typeface="Times New Roman" pitchFamily="18" charset="0"/>
                  </a:rPr>
                  <a:t>14</a:t>
                </a:r>
                <a:endParaRPr lang="en-US" altLang="zh-CN" sz="1200">
                  <a:solidFill>
                    <a:srgbClr val="F92759"/>
                  </a:solidFill>
                  <a:latin typeface="Tahoma" pitchFamily="34" charset="0"/>
                </a:endParaRPr>
              </a:p>
            </p:txBody>
          </p:sp>
          <p:sp>
            <p:nvSpPr>
              <p:cNvPr id="31118" name="Oval 395"/>
              <p:cNvSpPr>
                <a:spLocks noChangeAspect="1" noChangeArrowheads="1"/>
              </p:cNvSpPr>
              <p:nvPr/>
            </p:nvSpPr>
            <p:spPr bwMode="auto">
              <a:xfrm>
                <a:off x="1579" y="1978"/>
                <a:ext cx="45" cy="4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119" name="Line 396"/>
            <p:cNvSpPr>
              <a:spLocks noChangeShapeType="1"/>
            </p:cNvSpPr>
            <p:nvPr/>
          </p:nvSpPr>
          <p:spPr bwMode="auto">
            <a:xfrm flipH="1">
              <a:off x="1237" y="2007"/>
              <a:ext cx="352" cy="24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0" name="Line 397"/>
            <p:cNvSpPr>
              <a:spLocks noChangeShapeType="1"/>
            </p:cNvSpPr>
            <p:nvPr/>
          </p:nvSpPr>
          <p:spPr bwMode="auto">
            <a:xfrm>
              <a:off x="1612" y="2660"/>
              <a:ext cx="1305" cy="22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7" grpId="0"/>
      <p:bldP spid="24608" grpId="0"/>
      <p:bldP spid="24609" grpId="0"/>
      <p:bldP spid="24610" grpId="0"/>
      <p:bldP spid="246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147"/>
          <p:cNvGrpSpPr>
            <a:grpSpLocks/>
          </p:cNvGrpSpPr>
          <p:nvPr/>
        </p:nvGrpSpPr>
        <p:grpSpPr bwMode="auto">
          <a:xfrm>
            <a:off x="716217" y="171881"/>
            <a:ext cx="1674653" cy="728288"/>
            <a:chOff x="878" y="0"/>
            <a:chExt cx="2638" cy="1533"/>
          </a:xfrm>
        </p:grpSpPr>
        <p:sp>
          <p:nvSpPr>
            <p:cNvPr id="31746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9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2553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66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四、误</a:t>
              </a:r>
              <a:r>
                <a:rPr lang="zh-CN" altLang="en-US" sz="2800" b="1" dirty="0">
                  <a:solidFill>
                    <a:srgbClr val="006666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差</a:t>
              </a:r>
            </a:p>
          </p:txBody>
        </p:sp>
      </p:grpSp>
      <p:sp>
        <p:nvSpPr>
          <p:cNvPr id="32770" name="文本框 32769"/>
          <p:cNvSpPr txBox="1">
            <a:spLocks noChangeArrowheads="1"/>
          </p:cNvSpPr>
          <p:nvPr/>
        </p:nvSpPr>
        <p:spPr bwMode="auto">
          <a:xfrm>
            <a:off x="469875" y="1016090"/>
            <a:ext cx="82616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（一）定义</a:t>
            </a:r>
            <a:r>
              <a:rPr lang="zh-CN" altLang="en-US" sz="2400" dirty="0">
                <a:latin typeface="宋体" pitchFamily="2" charset="-122"/>
              </a:rPr>
              <a:t>：测量的数值和真实值之间总会有差别就叫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误差</a:t>
            </a:r>
            <a:r>
              <a:rPr lang="zh-CN" altLang="en-US" sz="2400" dirty="0">
                <a:latin typeface="宋体" pitchFamily="2" charset="-122"/>
              </a:rPr>
              <a:t>。 </a:t>
            </a:r>
          </a:p>
        </p:txBody>
      </p:sp>
      <p:sp>
        <p:nvSpPr>
          <p:cNvPr id="32771" name="文本框 32770"/>
          <p:cNvSpPr txBox="1">
            <a:spLocks noChangeArrowheads="1"/>
          </p:cNvSpPr>
          <p:nvPr/>
        </p:nvSpPr>
        <p:spPr bwMode="auto">
          <a:xfrm>
            <a:off x="257174" y="1678918"/>
            <a:ext cx="8324850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（二）误差的来源</a:t>
            </a:r>
            <a:r>
              <a:rPr lang="zh-CN" altLang="en-US" sz="2400" dirty="0">
                <a:latin typeface="宋体" pitchFamily="2" charset="-122"/>
              </a:rPr>
              <a:t> </a:t>
            </a:r>
            <a:r>
              <a:rPr lang="en-US" altLang="zh-CN" sz="2400" dirty="0">
                <a:latin typeface="宋体" pitchFamily="2" charset="-122"/>
                <a:sym typeface="Wingdings" pitchFamily="2" charset="2"/>
              </a:rPr>
              <a:t>(</a:t>
            </a:r>
            <a:r>
              <a:rPr lang="zh-CN" altLang="en-US" sz="2400" dirty="0">
                <a:latin typeface="宋体" pitchFamily="2" charset="-122"/>
                <a:sym typeface="Wingdings" pitchFamily="2" charset="2"/>
              </a:rPr>
              <a:t>测量工具、测量方法、测量者）</a:t>
            </a:r>
            <a:r>
              <a:rPr lang="zh-CN" altLang="en-US" sz="2400" dirty="0">
                <a:latin typeface="宋体" pitchFamily="2" charset="-122"/>
              </a:rPr>
              <a:t>：     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26645" y="2287198"/>
            <a:ext cx="7618593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Times New Roman" pitchFamily="18" charset="0"/>
              </a:rPr>
              <a:t>１</a:t>
            </a:r>
            <a:r>
              <a:rPr lang="en-US" altLang="zh-CN" sz="2600" dirty="0">
                <a:latin typeface="Times New Roman" pitchFamily="18" charset="0"/>
              </a:rPr>
              <a:t>.</a:t>
            </a:r>
            <a:r>
              <a:rPr lang="zh-CN" altLang="en-US" sz="2600" dirty="0">
                <a:latin typeface="Times New Roman" pitchFamily="18" charset="0"/>
              </a:rPr>
              <a:t>测量时，要用眼睛估读出最小刻度值的下一位数字，是估读就不可能非常准确</a:t>
            </a:r>
            <a:r>
              <a:rPr lang="zh-CN" altLang="en-US" sz="2600" dirty="0" smtClean="0">
                <a:latin typeface="Times New Roman" pitchFamily="18" charset="0"/>
              </a:rPr>
              <a:t>。</a:t>
            </a:r>
            <a:endParaRPr lang="en-US" altLang="zh-CN" sz="2600" dirty="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Times New Roman" pitchFamily="18" charset="0"/>
              </a:rPr>
              <a:t>２</a:t>
            </a:r>
            <a:r>
              <a:rPr lang="en-US" altLang="zh-CN" sz="2600" dirty="0" smtClean="0">
                <a:latin typeface="Times New Roman" pitchFamily="18" charset="0"/>
              </a:rPr>
              <a:t>.</a:t>
            </a:r>
            <a:r>
              <a:rPr lang="zh-CN" altLang="en-US" sz="2600" dirty="0" smtClean="0">
                <a:latin typeface="Times New Roman" pitchFamily="18" charset="0"/>
              </a:rPr>
              <a:t>仪器本身不准确 。</a:t>
            </a:r>
            <a:endParaRPr lang="en-US" altLang="zh-CN" sz="2600" dirty="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Times New Roman" pitchFamily="18" charset="0"/>
              </a:rPr>
              <a:t>３</a:t>
            </a:r>
            <a:r>
              <a:rPr lang="en-US" altLang="zh-CN" sz="2600" dirty="0" smtClean="0">
                <a:latin typeface="Times New Roman" pitchFamily="18" charset="0"/>
              </a:rPr>
              <a:t>.</a:t>
            </a:r>
            <a:r>
              <a:rPr lang="zh-CN" altLang="en-US" sz="2600" dirty="0" smtClean="0">
                <a:latin typeface="Times New Roman" pitchFamily="18" charset="0"/>
              </a:rPr>
              <a:t>环境温度、湿度变化。</a:t>
            </a:r>
            <a:endParaRPr lang="en-US" altLang="zh-CN" sz="26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611560" y="819927"/>
            <a:ext cx="76962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（三）减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小误差的办法：</a:t>
            </a: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多次测量取平均值</a:t>
            </a: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改进测量方法 </a:t>
            </a: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选用精度高的测量工具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123"/>
          <p:cNvGrpSpPr>
            <a:grpSpLocks/>
          </p:cNvGrpSpPr>
          <p:nvPr/>
        </p:nvGrpSpPr>
        <p:grpSpPr bwMode="auto">
          <a:xfrm>
            <a:off x="859996" y="972799"/>
            <a:ext cx="2505075" cy="1731645"/>
            <a:chOff x="3241" y="1979"/>
            <a:chExt cx="1811" cy="1830"/>
          </a:xfrm>
        </p:grpSpPr>
        <p:sp>
          <p:nvSpPr>
            <p:cNvPr id="15364" name="矩形 5124"/>
            <p:cNvSpPr/>
            <p:nvPr/>
          </p:nvSpPr>
          <p:spPr>
            <a:xfrm>
              <a:off x="3251" y="1990"/>
              <a:ext cx="1801" cy="1819"/>
            </a:xfrm>
            <a:prstGeom prst="rect">
              <a:avLst/>
            </a:prstGeom>
            <a:noFill/>
            <a:ln w="57150" cap="flat" cmpd="sng">
              <a:solidFill>
                <a:schemeClr val="accent5">
                  <a:alpha val="28000"/>
                </a:schemeClr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lstStyle/>
            <a:p>
              <a:endParaRPr lang="zh-CN" altLang="en-US" noProof="1"/>
            </a:p>
          </p:txBody>
        </p:sp>
        <p:sp>
          <p:nvSpPr>
            <p:cNvPr id="15365" name="矩形 5125"/>
            <p:cNvSpPr/>
            <p:nvPr/>
          </p:nvSpPr>
          <p:spPr>
            <a:xfrm>
              <a:off x="3241" y="1979"/>
              <a:ext cx="1793" cy="1811"/>
            </a:xfrm>
            <a:prstGeom prst="rect">
              <a:avLst/>
            </a:prstGeom>
            <a:gradFill rotWithShape="0">
              <a:gsLst>
                <a:gs pos="0">
                  <a:srgbClr val="FFFFFF">
                    <a:alpha val="58000"/>
                  </a:srgbClr>
                </a:gs>
                <a:gs pos="50000">
                  <a:srgbClr val="FFFFFF">
                    <a:alpha val="82001"/>
                  </a:srgbClr>
                </a:gs>
                <a:gs pos="100000">
                  <a:srgbClr val="FFFFFF">
                    <a:alpha val="58000"/>
                  </a:srgbClr>
                </a:gs>
              </a:gsLst>
              <a:lin ang="5400000" scaled="1"/>
              <a:tileRect/>
            </a:gradFill>
            <a:ln w="3175">
              <a:solidFill>
                <a:schemeClr val="accent5"/>
              </a:solidFill>
            </a:ln>
          </p:spPr>
          <p:txBody>
            <a:bodyPr wrap="none" anchor="ctr"/>
            <a:lstStyle/>
            <a:p>
              <a:pPr algn="ctr"/>
              <a:endParaRPr lang="zh-CN" altLang="en-US" noProof="1"/>
            </a:p>
          </p:txBody>
        </p:sp>
      </p:grpSp>
      <p:pic>
        <p:nvPicPr>
          <p:cNvPr id="14342" name="图片 4102" descr="12-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1289" y="732802"/>
            <a:ext cx="4268787" cy="205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52" name="TextBox 8"/>
          <p:cNvSpPr>
            <a:spLocks noChangeArrowheads="1"/>
          </p:cNvSpPr>
          <p:nvPr/>
        </p:nvSpPr>
        <p:spPr bwMode="auto">
          <a:xfrm>
            <a:off x="354014" y="2788685"/>
            <a:ext cx="387508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600" dirty="0">
                <a:solidFill>
                  <a:srgbClr val="228989"/>
                </a:solidFill>
                <a:latin typeface="黑体" pitchFamily="49" charset="-122"/>
                <a:ea typeface="黑体" pitchFamily="49" charset="-122"/>
                <a:sym typeface="幼圆" pitchFamily="49" charset="-122"/>
              </a:rPr>
              <a:t>图中的线是直的吗？</a:t>
            </a:r>
          </a:p>
        </p:txBody>
      </p:sp>
      <p:sp>
        <p:nvSpPr>
          <p:cNvPr id="5153" name="TextBox 60"/>
          <p:cNvSpPr>
            <a:spLocks noChangeArrowheads="1"/>
          </p:cNvSpPr>
          <p:nvPr/>
        </p:nvSpPr>
        <p:spPr bwMode="auto">
          <a:xfrm>
            <a:off x="4210050" y="2788685"/>
            <a:ext cx="389413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600">
                <a:solidFill>
                  <a:srgbClr val="228989"/>
                </a:solidFill>
                <a:latin typeface="黑体" pitchFamily="49" charset="-122"/>
                <a:ea typeface="黑体" pitchFamily="49" charset="-122"/>
                <a:sym typeface="幼圆" pitchFamily="49" charset="-122"/>
              </a:rPr>
              <a:t>中心圆大小一样吗？</a:t>
            </a: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607466" y="3357886"/>
            <a:ext cx="8021637" cy="163449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22898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sym typeface="Times New Roman" pitchFamily="18" charset="0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sym typeface="Times New Roman" pitchFamily="18" charset="0"/>
              </a:rPr>
              <a:t>靠感觉器官去判断，很难精确，而且有时会出错。所以，要作出准确的判断，得到精确的数据，必须用测量仪器来测量。</a:t>
            </a:r>
          </a:p>
        </p:txBody>
      </p:sp>
      <p:grpSp>
        <p:nvGrpSpPr>
          <p:cNvPr id="7" name="组合 3"/>
          <p:cNvGrpSpPr>
            <a:grpSpLocks/>
          </p:cNvGrpSpPr>
          <p:nvPr/>
        </p:nvGrpSpPr>
        <p:grpSpPr bwMode="auto">
          <a:xfrm>
            <a:off x="546626" y="414335"/>
            <a:ext cx="1714500" cy="446286"/>
            <a:chOff x="1076" y="1998"/>
            <a:chExt cx="2699" cy="940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9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r>
                <a:rPr lang="zh-CN" altLang="en-US" sz="2300" b="1" noProof="1">
                  <a:solidFill>
                    <a:srgbClr val="D6F5F5"/>
                  </a:solidFill>
                  <a:latin typeface="宋体" panose="02010600030101010101" pitchFamily="2" charset="-122"/>
                  <a:ea typeface="幼圆" pitchFamily="49" charset="-122"/>
                </a:rPr>
                <a:t>观察与思考</a:t>
              </a:r>
              <a:endParaRPr lang="zh-CN" altLang="en-US" noProof="1"/>
            </a:p>
          </p:txBody>
        </p:sp>
      </p:grpSp>
      <p:sp>
        <p:nvSpPr>
          <p:cNvPr id="4" name="云形标注 2"/>
          <p:cNvSpPr/>
          <p:nvPr/>
        </p:nvSpPr>
        <p:spPr>
          <a:xfrm>
            <a:off x="5946775" y="823066"/>
            <a:ext cx="2647950" cy="9311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只靠感官判断不准确。</a:t>
            </a:r>
          </a:p>
        </p:txBody>
      </p:sp>
      <p:sp>
        <p:nvSpPr>
          <p:cNvPr id="15367" name="矩形 5127"/>
          <p:cNvSpPr>
            <a:spLocks noChangeArrowheads="1"/>
          </p:cNvSpPr>
          <p:nvPr/>
        </p:nvSpPr>
        <p:spPr bwMode="auto">
          <a:xfrm>
            <a:off x="1382746" y="1452594"/>
            <a:ext cx="1350963" cy="856321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5128"/>
          <p:cNvGrpSpPr>
            <a:grpSpLocks/>
          </p:cNvGrpSpPr>
          <p:nvPr/>
        </p:nvGrpSpPr>
        <p:grpSpPr bwMode="auto">
          <a:xfrm>
            <a:off x="1088495" y="1277949"/>
            <a:ext cx="1901825" cy="1206688"/>
            <a:chOff x="612" y="1799"/>
            <a:chExt cx="1488" cy="1488"/>
          </a:xfrm>
        </p:grpSpPr>
        <p:sp>
          <p:nvSpPr>
            <p:cNvPr id="6159" name="椭圆 5129"/>
            <p:cNvSpPr>
              <a:spLocks noChangeArrowheads="1"/>
            </p:cNvSpPr>
            <p:nvPr/>
          </p:nvSpPr>
          <p:spPr bwMode="auto">
            <a:xfrm>
              <a:off x="1218" y="2387"/>
              <a:ext cx="288" cy="288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椭圆 5130"/>
            <p:cNvSpPr>
              <a:spLocks noChangeArrowheads="1"/>
            </p:cNvSpPr>
            <p:nvPr/>
          </p:nvSpPr>
          <p:spPr bwMode="auto">
            <a:xfrm>
              <a:off x="1122" y="2291"/>
              <a:ext cx="480" cy="480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椭圆 5131"/>
            <p:cNvSpPr>
              <a:spLocks noChangeArrowheads="1"/>
            </p:cNvSpPr>
            <p:nvPr/>
          </p:nvSpPr>
          <p:spPr bwMode="auto">
            <a:xfrm>
              <a:off x="996" y="2183"/>
              <a:ext cx="720" cy="720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椭圆 5132"/>
            <p:cNvSpPr>
              <a:spLocks noChangeArrowheads="1"/>
            </p:cNvSpPr>
            <p:nvPr/>
          </p:nvSpPr>
          <p:spPr bwMode="auto">
            <a:xfrm>
              <a:off x="891" y="2087"/>
              <a:ext cx="912" cy="912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3" name="椭圆 5133"/>
            <p:cNvSpPr>
              <a:spLocks noChangeArrowheads="1"/>
            </p:cNvSpPr>
            <p:nvPr/>
          </p:nvSpPr>
          <p:spPr bwMode="auto">
            <a:xfrm>
              <a:off x="804" y="1991"/>
              <a:ext cx="1104" cy="110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椭圆 5134"/>
            <p:cNvSpPr>
              <a:spLocks noChangeArrowheads="1"/>
            </p:cNvSpPr>
            <p:nvPr/>
          </p:nvSpPr>
          <p:spPr bwMode="auto">
            <a:xfrm>
              <a:off x="696" y="1895"/>
              <a:ext cx="1296" cy="1296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椭圆 5135"/>
            <p:cNvSpPr>
              <a:spLocks noChangeArrowheads="1"/>
            </p:cNvSpPr>
            <p:nvPr/>
          </p:nvSpPr>
          <p:spPr bwMode="auto">
            <a:xfrm>
              <a:off x="1293" y="2462"/>
              <a:ext cx="144" cy="14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椭圆 5136"/>
            <p:cNvSpPr>
              <a:spLocks noChangeArrowheads="1"/>
            </p:cNvSpPr>
            <p:nvPr/>
          </p:nvSpPr>
          <p:spPr bwMode="auto">
            <a:xfrm>
              <a:off x="612" y="1799"/>
              <a:ext cx="1488" cy="1488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2" grpId="0"/>
      <p:bldP spid="5153" grpId="0"/>
      <p:bldP spid="2" grpId="0" bldLvl="0" animBg="1"/>
      <p:bldP spid="4" grpId="0" bldLvl="0" animBg="1"/>
      <p:bldP spid="4" grpId="1" animBg="1"/>
      <p:bldP spid="1536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68313" y="2203157"/>
            <a:ext cx="8164512" cy="186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量错误是由于不遵守测量仪器的使用规则、读数时粗心等造成的，是不该发生、能够避免的。</a:t>
            </a:r>
          </a:p>
          <a:p>
            <a:pPr>
              <a:lnSpc>
                <a:spcPct val="16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差是不能避免的，只能尽量减小。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2875" y="610453"/>
            <a:ext cx="2832100" cy="737785"/>
            <a:chOff x="2366" y="708"/>
            <a:chExt cx="1784" cy="503"/>
          </a:xfrm>
        </p:grpSpPr>
        <p:sp>
          <p:nvSpPr>
            <p:cNvPr id="248836" name="AutoShape 4"/>
            <p:cNvSpPr>
              <a:spLocks noChangeArrowheads="1"/>
            </p:cNvSpPr>
            <p:nvPr/>
          </p:nvSpPr>
          <p:spPr bwMode="auto">
            <a:xfrm>
              <a:off x="2607" y="789"/>
              <a:ext cx="1543" cy="3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CCFF"/>
                </a:gs>
                <a:gs pos="100000">
                  <a:srgbClr val="A7FFFF"/>
                </a:gs>
              </a:gsLst>
              <a:lin ang="5400000" scaled="1"/>
            </a:gradFill>
            <a:ln w="12700" algn="ctr">
              <a:solidFill>
                <a:srgbClr val="0033CC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654" name="Rectangle 5"/>
            <p:cNvSpPr>
              <a:spLocks noChangeArrowheads="1"/>
            </p:cNvSpPr>
            <p:nvPr/>
          </p:nvSpPr>
          <p:spPr bwMode="auto">
            <a:xfrm>
              <a:off x="2851" y="770"/>
              <a:ext cx="1286" cy="4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rgbClr val="000099"/>
                  </a:solidFill>
                  <a:ea typeface="黑体" pitchFamily="49" charset="-122"/>
                </a:rPr>
                <a:t>科学小资料</a:t>
              </a:r>
            </a:p>
          </p:txBody>
        </p:sp>
        <p:pic>
          <p:nvPicPr>
            <p:cNvPr id="27655" name="Picture 6" descr="科学小资料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66" y="708"/>
              <a:ext cx="460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3348038" y="1692452"/>
            <a:ext cx="2519362" cy="462307"/>
          </a:xfrm>
          <a:prstGeom prst="rect">
            <a:avLst/>
          </a:prstGeom>
          <a:noFill/>
          <a:ln w="15875">
            <a:noFill/>
            <a:miter lim="800000"/>
            <a:headEnd/>
            <a:tailEnd type="none" w="lg" len="lg"/>
          </a:ln>
        </p:spPr>
        <p:txBody>
          <a:bodyPr lIns="92075" tIns="46038" rIns="92075" bIns="46038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误差不是错误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7"/>
          <p:cNvSpPr txBox="1"/>
          <p:nvPr/>
        </p:nvSpPr>
        <p:spPr>
          <a:xfrm>
            <a:off x="675573" y="433154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练一练</a:t>
            </a:r>
          </a:p>
        </p:txBody>
      </p:sp>
      <p:sp>
        <p:nvSpPr>
          <p:cNvPr id="33795" name="文本框 101"/>
          <p:cNvSpPr txBox="1">
            <a:spLocks noChangeArrowheads="1"/>
          </p:cNvSpPr>
          <p:nvPr/>
        </p:nvSpPr>
        <p:spPr bwMode="auto">
          <a:xfrm>
            <a:off x="510566" y="1373935"/>
            <a:ext cx="8235950" cy="242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下列有关误差的说法中，错误的是（　　）</a:t>
            </a:r>
          </a:p>
          <a:p>
            <a:pPr indent="22860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</a:rPr>
              <a:t>   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．测量值和真实值之间的差别叫做误差</a:t>
            </a:r>
          </a:p>
          <a:p>
            <a:pPr indent="22860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</a:rPr>
              <a:t>   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．误差和错误一样是可以避免的</a:t>
            </a:r>
          </a:p>
          <a:p>
            <a:pPr indent="22860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</a:rPr>
              <a:t>   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．测量工具越精密，测量方法越先进，误差就越小 </a:t>
            </a:r>
          </a:p>
          <a:p>
            <a:pPr indent="22860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</a:rPr>
              <a:t>   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．用多次测量求平均值的方法可以减小误差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073693" y="1381881"/>
            <a:ext cx="6238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705125" y="1464415"/>
            <a:ext cx="738664" cy="2653823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长度和时间的测量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1589089" y="1514901"/>
            <a:ext cx="566737" cy="2631910"/>
          </a:xfrm>
          <a:prstGeom prst="leftBrace">
            <a:avLst/>
          </a:prstGeom>
          <a:ln w="12700"/>
          <a:effec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endParaRPr lang="zh-CN" altLang="en-US" noProof="1">
              <a:latin typeface="宋体" panose="02010600030101010101" pitchFamily="2" charset="-122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2155826" y="1291616"/>
            <a:ext cx="1865313" cy="646331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长度的测量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2155825" y="2751281"/>
            <a:ext cx="1760538" cy="646331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时间的测量</a:t>
            </a: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2287588" y="3858204"/>
            <a:ext cx="908050" cy="646331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误差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4021138" y="815355"/>
            <a:ext cx="285750" cy="1432348"/>
          </a:xfrm>
          <a:prstGeom prst="leftBrace">
            <a:avLst/>
          </a:prstGeom>
          <a:ln w="12700"/>
          <a:effec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endParaRPr lang="zh-CN" altLang="en-US" noProof="1">
              <a:latin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941763" y="2751281"/>
            <a:ext cx="285750" cy="505954"/>
          </a:xfrm>
          <a:prstGeom prst="leftBrace">
            <a:avLst/>
          </a:prstGeom>
          <a:ln w="12700"/>
          <a:effec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endParaRPr lang="zh-CN" altLang="en-US" noProof="1">
              <a:latin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197225" y="3725183"/>
            <a:ext cx="285750" cy="850383"/>
          </a:xfrm>
          <a:prstGeom prst="leftBrace">
            <a:avLst/>
          </a:prstGeom>
          <a:ln w="12700"/>
          <a:effec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endParaRPr lang="zh-CN" altLang="en-US" noProof="1">
              <a:latin typeface="宋体" panose="02010600030101010101" pitchFamily="2" charset="-122"/>
            </a:endParaRPr>
          </a:p>
        </p:txBody>
      </p:sp>
      <p:sp>
        <p:nvSpPr>
          <p:cNvPr id="16" name="文本框 13"/>
          <p:cNvSpPr txBox="1">
            <a:spLocks noChangeArrowheads="1"/>
          </p:cNvSpPr>
          <p:nvPr/>
        </p:nvSpPr>
        <p:spPr bwMode="auto">
          <a:xfrm>
            <a:off x="4414838" y="662143"/>
            <a:ext cx="2832100" cy="461665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itchFamily="18" charset="0"/>
              </a:rPr>
              <a:t>单位</a:t>
            </a:r>
            <a:r>
              <a:rPr lang="en-US" altLang="zh-CN" sz="2400" dirty="0">
                <a:latin typeface="Times New Roman" pitchFamily="18" charset="0"/>
              </a:rPr>
              <a:t>:m</a:t>
            </a:r>
            <a:r>
              <a:rPr lang="zh-CN" altLang="en-US" sz="2400" dirty="0">
                <a:latin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</a:rPr>
              <a:t>km</a:t>
            </a:r>
            <a:r>
              <a:rPr lang="zh-CN" altLang="en-US" sz="2400" dirty="0">
                <a:latin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</a:rPr>
              <a:t>cm</a:t>
            </a:r>
            <a:r>
              <a:rPr lang="zh-CN" altLang="en-US" sz="2400" dirty="0">
                <a:latin typeface="Times New Roman" pitchFamily="18" charset="0"/>
              </a:rPr>
              <a:t>等</a:t>
            </a: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4414839" y="1109900"/>
            <a:ext cx="2706687" cy="461665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测量工具：刻度尺</a:t>
            </a:r>
          </a:p>
        </p:txBody>
      </p:sp>
      <p:sp>
        <p:nvSpPr>
          <p:cNvPr id="18" name="文本框 13"/>
          <p:cNvSpPr txBox="1">
            <a:spLocks noChangeArrowheads="1"/>
          </p:cNvSpPr>
          <p:nvPr/>
        </p:nvSpPr>
        <p:spPr bwMode="auto">
          <a:xfrm>
            <a:off x="4414838" y="1546969"/>
            <a:ext cx="2055812" cy="461665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刻度尺的使用</a:t>
            </a:r>
          </a:p>
        </p:txBody>
      </p:sp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4414838" y="1998289"/>
            <a:ext cx="3022600" cy="461665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长度的特殊测量方法</a:t>
            </a:r>
          </a:p>
        </p:txBody>
      </p:sp>
      <p:sp>
        <p:nvSpPr>
          <p:cNvPr id="20" name="文本框 13"/>
          <p:cNvSpPr txBox="1">
            <a:spLocks noChangeArrowheads="1"/>
          </p:cNvSpPr>
          <p:nvPr/>
        </p:nvSpPr>
        <p:spPr bwMode="auto">
          <a:xfrm>
            <a:off x="4414839" y="2525621"/>
            <a:ext cx="2706687" cy="461665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单位</a:t>
            </a:r>
            <a:r>
              <a:rPr lang="en-US" altLang="zh-CN" sz="2400">
                <a:latin typeface="Times New Roman" pitchFamily="18" charset="0"/>
              </a:rPr>
              <a:t>:s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>
                <a:latin typeface="Times New Roman" pitchFamily="18" charset="0"/>
              </a:rPr>
              <a:t>h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>
                <a:latin typeface="Times New Roman" pitchFamily="18" charset="0"/>
              </a:rPr>
              <a:t>min</a:t>
            </a:r>
            <a:r>
              <a:rPr lang="zh-CN" altLang="en-US" sz="2400">
                <a:latin typeface="Times New Roman" pitchFamily="18" charset="0"/>
              </a:rPr>
              <a:t>等</a:t>
            </a:r>
          </a:p>
        </p:txBody>
      </p:sp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4414839" y="3035138"/>
            <a:ext cx="3913187" cy="461665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测量工具：停表、钟、表等</a:t>
            </a:r>
            <a:endParaRPr lang="en-US" altLang="zh-CN" sz="2400">
              <a:latin typeface="宋体" pitchFamily="2" charset="-122"/>
            </a:endParaRPr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3560764" y="3530403"/>
            <a:ext cx="4732337" cy="830997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误差与错误的区别：错误可以避免，误差不可以避免，只能减小</a:t>
            </a:r>
          </a:p>
        </p:txBody>
      </p:sp>
      <p:sp>
        <p:nvSpPr>
          <p:cNvPr id="23" name="文本框 13"/>
          <p:cNvSpPr txBox="1">
            <a:spLocks noChangeArrowheads="1"/>
          </p:cNvSpPr>
          <p:nvPr/>
        </p:nvSpPr>
        <p:spPr bwMode="auto">
          <a:xfrm>
            <a:off x="3560763" y="4423542"/>
            <a:ext cx="5175250" cy="461665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减小误差的方法：多次测量取平均值</a:t>
            </a:r>
          </a:p>
        </p:txBody>
      </p:sp>
    </p:spTree>
    <p:extLst>
      <p:ext uri="{BB962C8B-B14F-4D97-AF65-F5344CB8AC3E}">
        <p14:creationId xmlns:p14="http://schemas.microsoft.com/office/powerpoint/2010/main" xmlns="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01"/>
          <p:cNvSpPr txBox="1">
            <a:spLocks noChangeArrowheads="1"/>
          </p:cNvSpPr>
          <p:nvPr/>
        </p:nvSpPr>
        <p:spPr bwMode="auto">
          <a:xfrm>
            <a:off x="606974" y="792672"/>
            <a:ext cx="82169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给下列各物体的长度填上合适的单位：</a:t>
            </a:r>
          </a:p>
          <a:p>
            <a:pPr indent="228600"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    (1)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中学生的身高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1700</a:t>
            </a:r>
            <a:r>
              <a:rPr lang="en-US" altLang="zh-CN" sz="2800" u="sng" dirty="0">
                <a:solidFill>
                  <a:srgbClr val="000000"/>
                </a:solidFill>
                <a:latin typeface="宋体" pitchFamily="2" charset="-122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；     </a:t>
            </a:r>
          </a:p>
          <a:p>
            <a:pPr indent="228600"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    (2)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物理课本的宽为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1.85</a:t>
            </a:r>
            <a:r>
              <a:rPr lang="en-US" altLang="zh-CN" sz="2800" u="sng" dirty="0">
                <a:solidFill>
                  <a:srgbClr val="000000"/>
                </a:solidFill>
                <a:latin typeface="宋体" pitchFamily="2" charset="-122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；</a:t>
            </a:r>
          </a:p>
          <a:p>
            <a:pPr indent="228600"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    (3)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人眨一次眼经历的时间大约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0.4</a:t>
            </a:r>
            <a:r>
              <a:rPr lang="en-US" altLang="zh-CN" sz="2800" u="sng" dirty="0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。</a:t>
            </a:r>
            <a:r>
              <a:rPr lang="en-US" altLang="zh-CN" sz="2800" u="sng" dirty="0">
                <a:solidFill>
                  <a:srgbClr val="000000"/>
                </a:solidFill>
                <a:latin typeface="宋体" pitchFamily="2" charset="-122"/>
              </a:rPr>
              <a:t>       </a:t>
            </a:r>
          </a:p>
        </p:txBody>
      </p:sp>
      <p:sp>
        <p:nvSpPr>
          <p:cNvPr id="32771" name="文本框 2"/>
          <p:cNvSpPr txBox="1">
            <a:spLocks noChangeArrowheads="1"/>
          </p:cNvSpPr>
          <p:nvPr/>
        </p:nvSpPr>
        <p:spPr bwMode="auto">
          <a:xfrm>
            <a:off x="5119713" y="1840378"/>
            <a:ext cx="7953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mm</a:t>
            </a:r>
          </a:p>
        </p:txBody>
      </p:sp>
      <p:sp>
        <p:nvSpPr>
          <p:cNvPr id="32772" name="文本框 4"/>
          <p:cNvSpPr txBox="1">
            <a:spLocks noChangeArrowheads="1"/>
          </p:cNvSpPr>
          <p:nvPr/>
        </p:nvSpPr>
        <p:spPr bwMode="auto">
          <a:xfrm>
            <a:off x="5475873" y="2693421"/>
            <a:ext cx="7969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cm</a:t>
            </a:r>
          </a:p>
        </p:txBody>
      </p:sp>
      <p:sp>
        <p:nvSpPr>
          <p:cNvPr id="32773" name="文本框 5"/>
          <p:cNvSpPr txBox="1">
            <a:spLocks noChangeArrowheads="1"/>
          </p:cNvSpPr>
          <p:nvPr/>
        </p:nvSpPr>
        <p:spPr bwMode="auto">
          <a:xfrm>
            <a:off x="7047463" y="3591277"/>
            <a:ext cx="4189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01"/>
          <p:cNvSpPr txBox="1">
            <a:spLocks noChangeArrowheads="1"/>
          </p:cNvSpPr>
          <p:nvPr/>
        </p:nvSpPr>
        <p:spPr bwMode="auto">
          <a:xfrm>
            <a:off x="309383" y="895999"/>
            <a:ext cx="844960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完成单位换算：</a:t>
            </a:r>
          </a:p>
          <a:p>
            <a:pPr indent="228600">
              <a:lnSpc>
                <a:spcPct val="20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）一张纸的厚度是：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70 um=______nm =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en-US" altLang="zh-CN" sz="2800" u="sng" dirty="0" smtClean="0">
                <a:solidFill>
                  <a:srgbClr val="000000"/>
                </a:solidFill>
                <a:latin typeface="Times New Roman" pitchFamily="18" charset="0"/>
              </a:rPr>
              <a:t> 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m  </a:t>
            </a:r>
          </a:p>
          <a:p>
            <a:pPr indent="228600">
              <a:lnSpc>
                <a:spcPct val="20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）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1.5h = ______ min=______s</a:t>
            </a: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7252548" y="2028668"/>
            <a:ext cx="11668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7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-5</a:t>
            </a:r>
          </a:p>
        </p:txBody>
      </p:sp>
      <p:sp>
        <p:nvSpPr>
          <p:cNvPr id="33796" name="文本框 1"/>
          <p:cNvSpPr txBox="1">
            <a:spLocks noChangeArrowheads="1"/>
          </p:cNvSpPr>
          <p:nvPr/>
        </p:nvSpPr>
        <p:spPr bwMode="auto">
          <a:xfrm>
            <a:off x="5583096" y="2080272"/>
            <a:ext cx="10747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7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4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797" name="文本框 3"/>
          <p:cNvSpPr txBox="1">
            <a:spLocks noChangeArrowheads="1"/>
          </p:cNvSpPr>
          <p:nvPr/>
        </p:nvSpPr>
        <p:spPr bwMode="auto">
          <a:xfrm>
            <a:off x="4589379" y="2907522"/>
            <a:ext cx="795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5400</a:t>
            </a:r>
          </a:p>
        </p:txBody>
      </p:sp>
      <p:sp>
        <p:nvSpPr>
          <p:cNvPr id="33798" name="文本框 4"/>
          <p:cNvSpPr txBox="1">
            <a:spLocks noChangeArrowheads="1"/>
          </p:cNvSpPr>
          <p:nvPr/>
        </p:nvSpPr>
        <p:spPr bwMode="auto">
          <a:xfrm>
            <a:off x="2778664" y="2935022"/>
            <a:ext cx="795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01"/>
          <p:cNvSpPr txBox="1">
            <a:spLocks noChangeArrowheads="1"/>
          </p:cNvSpPr>
          <p:nvPr/>
        </p:nvSpPr>
        <p:spPr bwMode="auto">
          <a:xfrm>
            <a:off x="474388" y="827516"/>
            <a:ext cx="814022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如图所示，木块的长度为</a:t>
            </a:r>
            <a:r>
              <a:rPr lang="zh-CN" altLang="en-US" sz="2800" u="sng" dirty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r>
              <a:rPr lang="zh-CN" altLang="en-US" sz="2800" u="sng" dirty="0" smtClean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</a:rPr>
              <a:t>cm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</a:rPr>
              <a:t>；机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械停表读数是 </a:t>
            </a:r>
            <a:r>
              <a:rPr lang="zh-CN" altLang="en-US" sz="2800" u="sng" dirty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altLang="en-US" sz="2800" u="sng" dirty="0" smtClean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min </a:t>
            </a:r>
            <a:r>
              <a:rPr lang="zh-CN" altLang="en-US" sz="2800" u="sng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zh-CN" altLang="en-US" sz="2800" u="sng" dirty="0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s。</a:t>
            </a:r>
          </a:p>
        </p:txBody>
      </p:sp>
      <p:pic>
        <p:nvPicPr>
          <p:cNvPr id="34818" name="Picture 147" descr="www.xkb1.com              新课标第一网不用注册，免费下载！"/>
          <p:cNvPicPr>
            <a:picLocks noChangeAspect="1" noChangeArrowheads="1"/>
          </p:cNvPicPr>
          <p:nvPr/>
        </p:nvPicPr>
        <p:blipFill>
          <a:blip r:embed="rId2" r:link="rId3" cstate="print"/>
          <a:srcRect b="25966"/>
          <a:stretch>
            <a:fillRect/>
          </a:stretch>
        </p:blipFill>
        <p:spPr bwMode="auto">
          <a:xfrm>
            <a:off x="1557338" y="2595093"/>
            <a:ext cx="3206750" cy="96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18" descr="www.xkb1.com              新课标第一网不用注册，免费下载！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720155" y="1964565"/>
            <a:ext cx="2653823" cy="263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文本框 1"/>
          <p:cNvSpPr txBox="1">
            <a:spLocks noChangeArrowheads="1"/>
          </p:cNvSpPr>
          <p:nvPr/>
        </p:nvSpPr>
        <p:spPr bwMode="auto">
          <a:xfrm>
            <a:off x="4757691" y="963097"/>
            <a:ext cx="1089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2.00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01290" y="1537221"/>
            <a:ext cx="2491023" cy="550131"/>
            <a:chOff x="3757" y="2935"/>
            <a:chExt cx="3925" cy="1160"/>
          </a:xfrm>
        </p:grpSpPr>
        <p:sp>
          <p:nvSpPr>
            <p:cNvPr id="37894" name="文本框 2"/>
            <p:cNvSpPr txBox="1">
              <a:spLocks noChangeArrowheads="1"/>
            </p:cNvSpPr>
            <p:nvPr/>
          </p:nvSpPr>
          <p:spPr bwMode="auto">
            <a:xfrm>
              <a:off x="3757" y="2992"/>
              <a:ext cx="1380" cy="1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</a:rPr>
                <a:t>3</a:t>
              </a:r>
            </a:p>
          </p:txBody>
        </p:sp>
        <p:sp>
          <p:nvSpPr>
            <p:cNvPr id="37895" name="文本框 3"/>
            <p:cNvSpPr txBox="1">
              <a:spLocks noChangeArrowheads="1"/>
            </p:cNvSpPr>
            <p:nvPr/>
          </p:nvSpPr>
          <p:spPr bwMode="auto">
            <a:xfrm>
              <a:off x="5862" y="2935"/>
              <a:ext cx="1820" cy="1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</a:rPr>
                <a:t>38.3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30751" y="1616039"/>
            <a:ext cx="79375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 algn="just">
              <a:lnSpc>
                <a:spcPct val="150000"/>
              </a:lnSpc>
            </a:pPr>
            <a:r>
              <a:rPr lang="zh-CN" altLang="en-US" sz="2800" dirty="0">
                <a:latin typeface="Times New Roman" pitchFamily="18" charset="0"/>
                <a:sym typeface="Times New Roman" pitchFamily="18" charset="0"/>
              </a:rPr>
              <a:t>1.知道国际单位制中长度和时间的单位。</a:t>
            </a:r>
          </a:p>
          <a:p>
            <a:pPr indent="228600" algn="just">
              <a:lnSpc>
                <a:spcPct val="150000"/>
              </a:lnSpc>
            </a:pPr>
            <a:r>
              <a:rPr lang="zh-CN" altLang="en-US" sz="2800" dirty="0">
                <a:latin typeface="Times New Roman" pitchFamily="18" charset="0"/>
                <a:sym typeface="Times New Roman" pitchFamily="18" charset="0"/>
              </a:rPr>
              <a:t>2.会选用适当的工具测量长度和时间。（重难点）</a:t>
            </a:r>
          </a:p>
          <a:p>
            <a:pPr indent="228600" algn="just">
              <a:lnSpc>
                <a:spcPct val="150000"/>
              </a:lnSpc>
            </a:pPr>
            <a:r>
              <a:rPr lang="zh-CN" altLang="en-US" sz="2800" dirty="0">
                <a:latin typeface="Times New Roman" pitchFamily="18" charset="0"/>
                <a:sym typeface="Times New Roman" pitchFamily="18" charset="0"/>
              </a:rPr>
              <a:t>3.知道测量有误差及减小误差的方法。</a:t>
            </a: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3230192" y="979440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sym typeface="Times New Roman" pitchFamily="18" charset="0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3620" y="591063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754600" y="1204798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228989"/>
                </a:solidFill>
                <a:latin typeface="Times New Roman" pitchFamily="18" charset="0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228989"/>
                </a:solidFill>
                <a:latin typeface="Times New Roman" pitchFamily="18" charset="0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rgbClr val="228989"/>
                </a:solidFill>
                <a:latin typeface="Times New Roman" pitchFamily="18" charset="0"/>
                <a:ea typeface="微软雅黑" pitchFamily="34" charset="-122"/>
              </a:rPr>
              <a:t>）长度的单位：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        </a:t>
            </a:r>
            <a:endParaRPr lang="zh-CN" altLang="en-US" sz="2400" dirty="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10" name="组合 6147"/>
          <p:cNvGrpSpPr>
            <a:grpSpLocks/>
          </p:cNvGrpSpPr>
          <p:nvPr/>
        </p:nvGrpSpPr>
        <p:grpSpPr bwMode="auto">
          <a:xfrm>
            <a:off x="725595" y="511306"/>
            <a:ext cx="2698024" cy="728288"/>
            <a:chOff x="878" y="0"/>
            <a:chExt cx="4251" cy="1533"/>
          </a:xfrm>
        </p:grpSpPr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251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66"/>
                  </a:solidFill>
                  <a:latin typeface="Times New Roman" pitchFamily="18" charset="0"/>
                  <a:ea typeface="微软雅黑" pitchFamily="34" charset="-122"/>
                  <a:sym typeface="宋体" pitchFamily="2" charset="-122"/>
                </a:rPr>
                <a:t>一、长</a:t>
              </a:r>
              <a:r>
                <a:rPr lang="zh-CN" altLang="en-US" sz="2800" b="1" dirty="0">
                  <a:solidFill>
                    <a:srgbClr val="006666"/>
                  </a:solidFill>
                  <a:latin typeface="Times New Roman" pitchFamily="18" charset="0"/>
                  <a:ea typeface="微软雅黑" pitchFamily="34" charset="-122"/>
                  <a:sym typeface="宋体" pitchFamily="2" charset="-122"/>
                </a:rPr>
                <a:t>度的单位</a:t>
              </a:r>
            </a:p>
          </p:txBody>
        </p:sp>
      </p:grpSp>
      <p:grpSp>
        <p:nvGrpSpPr>
          <p:cNvPr id="16" name="组合 9219"/>
          <p:cNvGrpSpPr>
            <a:grpSpLocks/>
          </p:cNvGrpSpPr>
          <p:nvPr/>
        </p:nvGrpSpPr>
        <p:grpSpPr bwMode="auto">
          <a:xfrm>
            <a:off x="6639379" y="3705726"/>
            <a:ext cx="1060832" cy="1211190"/>
            <a:chOff x="4652" y="2480"/>
            <a:chExt cx="693" cy="1313"/>
          </a:xfrm>
        </p:grpSpPr>
        <p:pic>
          <p:nvPicPr>
            <p:cNvPr id="17" name="图片 9220" descr="12-0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8" y="2767"/>
              <a:ext cx="346" cy="1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矩形 9221"/>
            <p:cNvSpPr>
              <a:spLocks noChangeArrowheads="1"/>
            </p:cNvSpPr>
            <p:nvPr/>
          </p:nvSpPr>
          <p:spPr bwMode="auto">
            <a:xfrm>
              <a:off x="4652" y="2480"/>
              <a:ext cx="693" cy="535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r>
                <a:rPr lang="en-US" altLang="zh-CN" sz="2600" b="1">
                  <a:solidFill>
                    <a:srgbClr val="FF3300"/>
                  </a:solidFill>
                  <a:latin typeface="Times New Roman" pitchFamily="18" charset="0"/>
                  <a:ea typeface="黑体" pitchFamily="49" charset="-122"/>
                </a:rPr>
                <a:t>1 cm</a:t>
              </a:r>
              <a:r>
                <a:rPr lang="en-US" altLang="zh-CN" sz="2600" b="1">
                  <a:latin typeface="Times New Roman" pitchFamily="18" charset="0"/>
                  <a:ea typeface="黑体" pitchFamily="49" charset="-122"/>
                </a:rPr>
                <a:t>   </a:t>
              </a:r>
            </a:p>
          </p:txBody>
        </p:sp>
      </p:grpSp>
      <p:grpSp>
        <p:nvGrpSpPr>
          <p:cNvPr id="19" name="组合 9223"/>
          <p:cNvGrpSpPr>
            <a:grpSpLocks/>
          </p:cNvGrpSpPr>
          <p:nvPr/>
        </p:nvGrpSpPr>
        <p:grpSpPr bwMode="auto">
          <a:xfrm>
            <a:off x="6478933" y="2502566"/>
            <a:ext cx="1207525" cy="1206272"/>
            <a:chOff x="3022" y="989"/>
            <a:chExt cx="872" cy="1080"/>
          </a:xfrm>
        </p:grpSpPr>
        <p:pic>
          <p:nvPicPr>
            <p:cNvPr id="20" name="图片 9224" descr="12-0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22" y="1026"/>
              <a:ext cx="804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矩形 9225"/>
            <p:cNvSpPr>
              <a:spLocks noChangeArrowheads="1"/>
            </p:cNvSpPr>
            <p:nvPr/>
          </p:nvSpPr>
          <p:spPr bwMode="auto">
            <a:xfrm>
              <a:off x="3170" y="989"/>
              <a:ext cx="724" cy="415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altLang="zh-CN" sz="2600" b="1" dirty="0">
                  <a:solidFill>
                    <a:srgbClr val="FF3300"/>
                  </a:solidFill>
                  <a:latin typeface="Times New Roman" pitchFamily="18" charset="0"/>
                  <a:ea typeface="黑体" pitchFamily="49" charset="-122"/>
                </a:rPr>
                <a:t>1 dm   </a:t>
              </a:r>
            </a:p>
          </p:txBody>
        </p:sp>
      </p:grpSp>
      <p:grpSp>
        <p:nvGrpSpPr>
          <p:cNvPr id="22" name="组合 1"/>
          <p:cNvGrpSpPr>
            <a:grpSpLocks/>
          </p:cNvGrpSpPr>
          <p:nvPr/>
        </p:nvGrpSpPr>
        <p:grpSpPr bwMode="auto">
          <a:xfrm>
            <a:off x="6253031" y="588323"/>
            <a:ext cx="1389063" cy="1634255"/>
            <a:chOff x="10827" y="2060"/>
            <a:chExt cx="2772" cy="4975"/>
          </a:xfrm>
        </p:grpSpPr>
        <p:pic>
          <p:nvPicPr>
            <p:cNvPr id="23" name="图片 9222" descr="12-0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827" y="2060"/>
              <a:ext cx="2772" cy="4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矩形 9226"/>
            <p:cNvSpPr>
              <a:spLocks noChangeArrowheads="1"/>
            </p:cNvSpPr>
            <p:nvPr/>
          </p:nvSpPr>
          <p:spPr bwMode="auto">
            <a:xfrm>
              <a:off x="11622" y="2060"/>
              <a:ext cx="1502" cy="1501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r>
                <a:rPr lang="en-US" altLang="zh-CN" sz="2600" b="1">
                  <a:solidFill>
                    <a:srgbClr val="FF3300"/>
                  </a:solidFill>
                  <a:latin typeface="Times New Roman" pitchFamily="18" charset="0"/>
                  <a:ea typeface="黑体" pitchFamily="49" charset="-122"/>
                </a:rPr>
                <a:t>1 m   </a:t>
              </a:r>
            </a:p>
          </p:txBody>
        </p:sp>
      </p:grpSp>
      <p:sp>
        <p:nvSpPr>
          <p:cNvPr id="25" name="Text Box 46"/>
          <p:cNvSpPr txBox="1">
            <a:spLocks noChangeArrowheads="1"/>
          </p:cNvSpPr>
          <p:nvPr/>
        </p:nvSpPr>
        <p:spPr bwMode="auto">
          <a:xfrm>
            <a:off x="866776" y="1868598"/>
            <a:ext cx="5826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1.</a:t>
            </a:r>
            <a:r>
              <a:rPr lang="zh-CN" altLang="en-US" sz="2400" dirty="0">
                <a:latin typeface="Times New Roman" pitchFamily="18" charset="0"/>
              </a:rPr>
              <a:t>长度的国际单位是</a:t>
            </a:r>
            <a:r>
              <a:rPr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米</a:t>
            </a:r>
            <a:r>
              <a:rPr lang="zh-CN" altLang="en-US" sz="2400" dirty="0">
                <a:latin typeface="Times New Roman" pitchFamily="18" charset="0"/>
              </a:rPr>
              <a:t>，符号</a:t>
            </a:r>
            <a:r>
              <a:rPr lang="en-US" altLang="zh-CN" sz="2400" b="1" dirty="0">
                <a:solidFill>
                  <a:srgbClr val="FF3300"/>
                </a:solidFill>
                <a:latin typeface="Times New Roman" pitchFamily="18" charset="0"/>
              </a:rPr>
              <a:t>m</a:t>
            </a:r>
            <a:r>
              <a:rPr lang="zh-CN" altLang="en-US" sz="2400" dirty="0">
                <a:latin typeface="Times New Roman" pitchFamily="18" charset="0"/>
              </a:rPr>
              <a:t>。</a:t>
            </a: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866775" y="2551517"/>
            <a:ext cx="5492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2.</a:t>
            </a:r>
            <a:r>
              <a:rPr lang="zh-CN" altLang="en-US" sz="2400" dirty="0">
                <a:latin typeface="Times New Roman" pitchFamily="18" charset="0"/>
              </a:rPr>
              <a:t>其它常见的长度单位及符号。</a:t>
            </a:r>
          </a:p>
        </p:txBody>
      </p:sp>
      <p:sp>
        <p:nvSpPr>
          <p:cNvPr id="27" name="文本框 3"/>
          <p:cNvSpPr txBox="1">
            <a:spLocks noChangeArrowheads="1"/>
          </p:cNvSpPr>
          <p:nvPr/>
        </p:nvSpPr>
        <p:spPr bwMode="auto">
          <a:xfrm>
            <a:off x="831851" y="3131107"/>
            <a:ext cx="1058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微软雅黑" pitchFamily="34" charset="-122"/>
              </a:rPr>
              <a:t>千米</a:t>
            </a:r>
          </a:p>
        </p:txBody>
      </p:sp>
      <p:sp>
        <p:nvSpPr>
          <p:cNvPr id="28" name="文本框 4"/>
          <p:cNvSpPr txBox="1">
            <a:spLocks noChangeArrowheads="1"/>
          </p:cNvSpPr>
          <p:nvPr/>
        </p:nvSpPr>
        <p:spPr bwMode="auto">
          <a:xfrm>
            <a:off x="1890714" y="3131107"/>
            <a:ext cx="1023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微软雅黑" pitchFamily="34" charset="-122"/>
              </a:rPr>
              <a:t>分米</a:t>
            </a:r>
          </a:p>
        </p:txBody>
      </p:sp>
      <p:sp>
        <p:nvSpPr>
          <p:cNvPr id="29" name="文本框 5"/>
          <p:cNvSpPr txBox="1">
            <a:spLocks noChangeArrowheads="1"/>
          </p:cNvSpPr>
          <p:nvPr/>
        </p:nvSpPr>
        <p:spPr bwMode="auto">
          <a:xfrm>
            <a:off x="2914651" y="3131107"/>
            <a:ext cx="94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微软雅黑" pitchFamily="34" charset="-122"/>
              </a:rPr>
              <a:t>厘米</a:t>
            </a:r>
          </a:p>
        </p:txBody>
      </p:sp>
      <p:sp>
        <p:nvSpPr>
          <p:cNvPr id="30" name="文本框 6"/>
          <p:cNvSpPr txBox="1">
            <a:spLocks noChangeArrowheads="1"/>
          </p:cNvSpPr>
          <p:nvPr/>
        </p:nvSpPr>
        <p:spPr bwMode="auto">
          <a:xfrm>
            <a:off x="768350" y="4234467"/>
            <a:ext cx="960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  <a:ea typeface="微软雅黑" pitchFamily="34" charset="-122"/>
              </a:rPr>
              <a:t>微米</a:t>
            </a:r>
          </a:p>
        </p:txBody>
      </p:sp>
      <p:sp>
        <p:nvSpPr>
          <p:cNvPr id="31" name="文本框 7"/>
          <p:cNvSpPr txBox="1">
            <a:spLocks noChangeArrowheads="1"/>
          </p:cNvSpPr>
          <p:nvPr/>
        </p:nvSpPr>
        <p:spPr bwMode="auto">
          <a:xfrm>
            <a:off x="3359151" y="4234467"/>
            <a:ext cx="9890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ea typeface="微软雅黑" pitchFamily="34" charset="-122"/>
              </a:rPr>
              <a:t>纳米</a:t>
            </a:r>
          </a:p>
        </p:txBody>
      </p:sp>
      <p:sp>
        <p:nvSpPr>
          <p:cNvPr id="32" name="文本框 8"/>
          <p:cNvSpPr txBox="1">
            <a:spLocks noChangeArrowheads="1"/>
          </p:cNvSpPr>
          <p:nvPr/>
        </p:nvSpPr>
        <p:spPr bwMode="auto">
          <a:xfrm>
            <a:off x="4010026" y="3131107"/>
            <a:ext cx="94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微软雅黑" pitchFamily="34" charset="-122"/>
              </a:rPr>
              <a:t>毫米</a:t>
            </a:r>
          </a:p>
        </p:txBody>
      </p:sp>
      <p:sp>
        <p:nvSpPr>
          <p:cNvPr id="33" name="文本框 9"/>
          <p:cNvSpPr txBox="1">
            <a:spLocks noChangeArrowheads="1"/>
          </p:cNvSpPr>
          <p:nvPr/>
        </p:nvSpPr>
        <p:spPr bwMode="auto">
          <a:xfrm>
            <a:off x="1890713" y="3568175"/>
            <a:ext cx="1058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dm</a:t>
            </a:r>
          </a:p>
        </p:txBody>
      </p:sp>
      <p:sp>
        <p:nvSpPr>
          <p:cNvPr id="34" name="文本框 10"/>
          <p:cNvSpPr txBox="1">
            <a:spLocks noChangeArrowheads="1"/>
          </p:cNvSpPr>
          <p:nvPr/>
        </p:nvSpPr>
        <p:spPr bwMode="auto">
          <a:xfrm>
            <a:off x="977901" y="3568175"/>
            <a:ext cx="1058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km</a:t>
            </a:r>
          </a:p>
        </p:txBody>
      </p:sp>
      <p:sp>
        <p:nvSpPr>
          <p:cNvPr id="35" name="文本框 11"/>
          <p:cNvSpPr txBox="1">
            <a:spLocks noChangeArrowheads="1"/>
          </p:cNvSpPr>
          <p:nvPr/>
        </p:nvSpPr>
        <p:spPr bwMode="auto">
          <a:xfrm>
            <a:off x="2949575" y="3568175"/>
            <a:ext cx="1060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cm</a:t>
            </a: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4010026" y="3568175"/>
            <a:ext cx="1058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mm</a:t>
            </a:r>
          </a:p>
        </p:txBody>
      </p:sp>
      <p:sp>
        <p:nvSpPr>
          <p:cNvPr id="37" name="文本框 13"/>
          <p:cNvSpPr txBox="1">
            <a:spLocks noChangeArrowheads="1"/>
          </p:cNvSpPr>
          <p:nvPr/>
        </p:nvSpPr>
        <p:spPr bwMode="auto">
          <a:xfrm>
            <a:off x="1728788" y="4234467"/>
            <a:ext cx="1058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μ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m</a:t>
            </a:r>
          </a:p>
        </p:txBody>
      </p:sp>
      <p:sp>
        <p:nvSpPr>
          <p:cNvPr id="38" name="文本框 14"/>
          <p:cNvSpPr txBox="1">
            <a:spLocks noChangeArrowheads="1"/>
          </p:cNvSpPr>
          <p:nvPr/>
        </p:nvSpPr>
        <p:spPr bwMode="auto">
          <a:xfrm>
            <a:off x="4348163" y="4234467"/>
            <a:ext cx="1058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nm</a:t>
            </a:r>
          </a:p>
        </p:txBody>
      </p:sp>
    </p:spTree>
    <p:extLst>
      <p:ext uri="{BB962C8B-B14F-4D97-AF65-F5344CB8AC3E}">
        <p14:creationId xmlns:p14="http://schemas.microsoft.com/office/powerpoint/2010/main" xmlns="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4"/>
          <p:cNvSpPr txBox="1">
            <a:spLocks noChangeArrowheads="1"/>
          </p:cNvSpPr>
          <p:nvPr/>
        </p:nvSpPr>
        <p:spPr bwMode="auto">
          <a:xfrm>
            <a:off x="287339" y="514268"/>
            <a:ext cx="69738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228989"/>
                </a:solidFill>
                <a:latin typeface="Times New Roman" pitchFamily="18" charset="0"/>
                <a:ea typeface="微软雅黑" pitchFamily="34" charset="-122"/>
              </a:rPr>
              <a:t>（</a:t>
            </a:r>
            <a:r>
              <a:rPr lang="en-US" altLang="zh-CN" sz="2800" b="1" dirty="0">
                <a:solidFill>
                  <a:srgbClr val="228989"/>
                </a:solidFill>
                <a:latin typeface="Times New Roman" pitchFamily="18" charset="0"/>
                <a:ea typeface="微软雅黑" pitchFamily="34" charset="-122"/>
              </a:rPr>
              <a:t>2</a:t>
            </a:r>
            <a:r>
              <a:rPr lang="zh-CN" altLang="en-US" sz="2800" b="1" dirty="0">
                <a:solidFill>
                  <a:srgbClr val="228989"/>
                </a:solidFill>
                <a:latin typeface="Times New Roman" pitchFamily="18" charset="0"/>
                <a:ea typeface="微软雅黑" pitchFamily="34" charset="-122"/>
              </a:rPr>
              <a:t>）常用长度单位之间的换算关系。</a:t>
            </a:r>
          </a:p>
        </p:txBody>
      </p:sp>
      <p:sp>
        <p:nvSpPr>
          <p:cNvPr id="8197" name="文本框 5"/>
          <p:cNvSpPr txBox="1">
            <a:spLocks noChangeArrowheads="1"/>
          </p:cNvSpPr>
          <p:nvPr/>
        </p:nvSpPr>
        <p:spPr bwMode="auto">
          <a:xfrm>
            <a:off x="328590" y="1080409"/>
            <a:ext cx="8453437" cy="364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         </a:t>
            </a: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1km=1000m=10</a:t>
            </a:r>
            <a:r>
              <a:rPr lang="en-US" altLang="zh-CN" sz="2800" baseline="30000" dirty="0"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m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1dm=0.1m=10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-1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m </a:t>
            </a: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             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         1cm=0.01m=10</a:t>
            </a:r>
            <a:r>
              <a:rPr lang="en-US" altLang="zh-CN" sz="2800" baseline="30000" dirty="0">
                <a:latin typeface="Times New Roman" pitchFamily="18" charset="0"/>
                <a:ea typeface="黑体" pitchFamily="49" charset="-122"/>
              </a:rPr>
              <a:t>-2</a:t>
            </a: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m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1mm=0.001m=10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-3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m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         1μm=0.000001m=10</a:t>
            </a:r>
            <a:r>
              <a:rPr lang="en-US" altLang="zh-CN" sz="2800" baseline="30000" dirty="0">
                <a:latin typeface="Times New Roman" pitchFamily="18" charset="0"/>
                <a:ea typeface="黑体" pitchFamily="49" charset="-122"/>
              </a:rPr>
              <a:t>-6</a:t>
            </a: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m        </a:t>
            </a: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1nm=0.000000001m=10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-9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m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"/>
          <p:cNvSpPr/>
          <p:nvPr/>
        </p:nvSpPr>
        <p:spPr>
          <a:xfrm>
            <a:off x="213775" y="421930"/>
            <a:ext cx="788670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noProof="1">
                <a:solidFill>
                  <a:srgbClr val="22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</a:t>
            </a:r>
            <a:r>
              <a:rPr lang="en-US" altLang="zh-CN" sz="2400" b="1" noProof="1">
                <a:solidFill>
                  <a:srgbClr val="22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</a:t>
            </a:r>
            <a:r>
              <a:rPr lang="zh-CN" altLang="en-US" sz="2400" b="1" noProof="1">
                <a:solidFill>
                  <a:srgbClr val="22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）</a:t>
            </a:r>
            <a:r>
              <a:rPr lang="zh-CN" altLang="en-US" sz="2400" b="1" noProof="1">
                <a:solidFill>
                  <a:srgbClr val="22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单位换算方法步骤：</a:t>
            </a:r>
            <a:r>
              <a:rPr lang="zh-CN" altLang="en-US" sz="2400" b="1" noProof="1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ea"/>
                <a:sym typeface="Times New Roman" panose="02020603050405020304" pitchFamily="18" charset="0"/>
              </a:rPr>
              <a:t>先“换”后“算”：不改变数字，利用等量代换将单位换算成我们需要的单位，之后进行数字化简计算。</a:t>
            </a:r>
            <a:endParaRPr lang="zh-CN" altLang="en-US" sz="2400" b="1" noProof="1">
              <a:solidFill>
                <a:schemeClr val="tx1"/>
              </a:solidFill>
              <a:latin typeface="宋体" pitchFamily="2" charset="-122"/>
              <a:ea typeface="宋体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314" name="TextBox 32"/>
          <p:cNvSpPr>
            <a:spLocks noChangeArrowheads="1"/>
          </p:cNvSpPr>
          <p:nvPr/>
        </p:nvSpPr>
        <p:spPr bwMode="auto">
          <a:xfrm>
            <a:off x="1321325" y="2041164"/>
            <a:ext cx="64407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</a:t>
            </a: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先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  <a:sym typeface="黑体" pitchFamily="49" charset="-122"/>
              </a:rPr>
              <a:t>“换”</a:t>
            </a:r>
            <a:r>
              <a:rPr lang="zh-CN" altLang="en-US" sz="40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  </a:t>
            </a: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后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  <a:sym typeface="黑体" pitchFamily="49" charset="-122"/>
              </a:rPr>
              <a:t>“算”</a:t>
            </a:r>
          </a:p>
        </p:txBody>
      </p:sp>
      <p:sp>
        <p:nvSpPr>
          <p:cNvPr id="15390" name="虚尾箭头 33"/>
          <p:cNvSpPr>
            <a:spLocks noChangeArrowheads="1"/>
          </p:cNvSpPr>
          <p:nvPr/>
        </p:nvSpPr>
        <p:spPr bwMode="auto">
          <a:xfrm rot="5400000">
            <a:off x="2301265" y="2992551"/>
            <a:ext cx="828786" cy="467595"/>
          </a:xfrm>
          <a:custGeom>
            <a:avLst/>
            <a:gdLst/>
            <a:ahLst/>
            <a:cxnLst>
              <a:cxn ang="0">
                <a:pos x="16992" y="0"/>
              </a:cxn>
              <a:cxn ang="0">
                <a:pos x="16992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992" y="16200"/>
              </a:cxn>
              <a:cxn ang="0">
                <a:pos x="16992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0" t="0" r="r" b="b"/>
            <a:pathLst>
              <a:path w="21600" h="21600">
                <a:moveTo>
                  <a:pt x="16992" y="0"/>
                </a:moveTo>
                <a:lnTo>
                  <a:pt x="16992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992" y="16200"/>
                </a:lnTo>
                <a:lnTo>
                  <a:pt x="1699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B46D33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1" name="TextBox 34"/>
          <p:cNvSpPr>
            <a:spLocks noChangeArrowheads="1"/>
          </p:cNvSpPr>
          <p:nvPr/>
        </p:nvSpPr>
        <p:spPr bwMode="auto">
          <a:xfrm>
            <a:off x="1422389" y="3645056"/>
            <a:ext cx="3138487" cy="1123712"/>
          </a:xfrm>
          <a:prstGeom prst="flowChartAlternate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宋体" pitchFamily="2" charset="-122"/>
                <a:ea typeface="宋体" pitchFamily="2" charset="-122"/>
                <a:sym typeface="黑体" pitchFamily="49" charset="-122"/>
              </a:rPr>
              <a:t>物理量的原数字不变</a:t>
            </a:r>
            <a:r>
              <a:rPr lang="en-US" altLang="zh-CN" sz="2000" dirty="0">
                <a:latin typeface="宋体" pitchFamily="2" charset="-122"/>
                <a:ea typeface="宋体" pitchFamily="2" charset="-122"/>
                <a:sym typeface="黑体" pitchFamily="49" charset="-122"/>
              </a:rPr>
              <a:t>,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sym typeface="黑体" pitchFamily="49" charset="-122"/>
              </a:rPr>
              <a:t>原单位与换用单位之间进行等量代换</a:t>
            </a:r>
          </a:p>
        </p:txBody>
      </p:sp>
      <p:sp>
        <p:nvSpPr>
          <p:cNvPr id="15392" name="TextBox 35"/>
          <p:cNvSpPr>
            <a:spLocks noChangeArrowheads="1"/>
          </p:cNvSpPr>
          <p:nvPr/>
        </p:nvSpPr>
        <p:spPr bwMode="auto">
          <a:xfrm>
            <a:off x="5521863" y="3693183"/>
            <a:ext cx="2551112" cy="1123712"/>
          </a:xfrm>
          <a:prstGeom prst="roundRect">
            <a:avLst>
              <a:gd name="adj" fmla="val 16667"/>
            </a:avLst>
          </a:prstGeom>
          <a:solidFill>
            <a:srgbClr val="D6F5F5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宋体" pitchFamily="2" charset="-122"/>
                <a:ea typeface="宋体" pitchFamily="2" charset="-122"/>
                <a:sym typeface="黑体" pitchFamily="49" charset="-122"/>
              </a:rPr>
              <a:t>将各物理量单位前的数字进行化简运算</a:t>
            </a:r>
          </a:p>
        </p:txBody>
      </p:sp>
      <p:sp>
        <p:nvSpPr>
          <p:cNvPr id="15393" name="虚尾箭头 36"/>
          <p:cNvSpPr>
            <a:spLocks noChangeArrowheads="1"/>
          </p:cNvSpPr>
          <p:nvPr/>
        </p:nvSpPr>
        <p:spPr bwMode="auto">
          <a:xfrm rot="5400000">
            <a:off x="6200599" y="2993655"/>
            <a:ext cx="870039" cy="451638"/>
          </a:xfrm>
          <a:custGeom>
            <a:avLst/>
            <a:gdLst/>
            <a:ahLst/>
            <a:cxnLst>
              <a:cxn ang="0">
                <a:pos x="17143" y="0"/>
              </a:cxn>
              <a:cxn ang="0">
                <a:pos x="17143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7143" y="16200"/>
              </a:cxn>
              <a:cxn ang="0">
                <a:pos x="17143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0" t="0" r="r" b="b"/>
            <a:pathLst>
              <a:path w="21600" h="21600">
                <a:moveTo>
                  <a:pt x="17143" y="0"/>
                </a:moveTo>
                <a:lnTo>
                  <a:pt x="17143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7143" y="16200"/>
                </a:lnTo>
                <a:lnTo>
                  <a:pt x="1714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D6F5F5"/>
          </a:solidFill>
          <a:ln w="25400">
            <a:solidFill>
              <a:srgbClr val="71884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4" grpId="0"/>
      <p:bldP spid="15390" grpId="0" bldLvl="0" animBg="1"/>
      <p:bldP spid="15391" grpId="0" bldLvl="0" animBg="1"/>
      <p:bldP spid="15392" grpId="0" bldLvl="0" animBg="1"/>
      <p:bldP spid="1539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5"/>
          <p:cNvSpPr txBox="1">
            <a:spLocks noChangeArrowheads="1"/>
          </p:cNvSpPr>
          <p:nvPr/>
        </p:nvSpPr>
        <p:spPr bwMode="auto">
          <a:xfrm>
            <a:off x="282519" y="594981"/>
            <a:ext cx="8088312" cy="195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>
                <a:solidFill>
                  <a:srgbClr val="007E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一个正常发育的中学生的身高约为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160_____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填上适当的单位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；一个甲型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H7N9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流感病毒分子的直径约为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9×10</a:t>
            </a:r>
            <a:r>
              <a:rPr lang="en-US" altLang="zh-CN" sz="2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-8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m=______nm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aseline="30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82519" y="3127365"/>
            <a:ext cx="830103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7E82"/>
                </a:solidFill>
                <a:latin typeface="Times New Roman" pitchFamily="18" charset="0"/>
              </a:rPr>
              <a:t>解析：</a:t>
            </a:r>
            <a:r>
              <a:rPr lang="zh-CN" sz="2800" dirty="0">
                <a:solidFill>
                  <a:srgbClr val="FF0000"/>
                </a:solidFill>
                <a:latin typeface="Times New Roman" pitchFamily="18" charset="0"/>
              </a:rPr>
              <a:t>一个正常发育的中学生的身高约为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1.6 m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1.6 m=160 cm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；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9×10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-8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m=9×10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-8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9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nm=90 nm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136928" y="549215"/>
            <a:ext cx="62228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cm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54805" y="1864648"/>
            <a:ext cx="54373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1054551" y="1332038"/>
            <a:ext cx="39549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某人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高：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1.67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(       )</a:t>
            </a:r>
          </a:p>
        </p:txBody>
      </p:sp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976984" y="1900003"/>
            <a:ext cx="53912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一层楼房高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约：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30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（         ）</a:t>
            </a:r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951621" y="2463217"/>
            <a:ext cx="57502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地球半径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约：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6400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（          ）</a:t>
            </a:r>
          </a:p>
        </p:txBody>
      </p:sp>
      <p:sp>
        <p:nvSpPr>
          <p:cNvPr id="13318" name="Text Box 10"/>
          <p:cNvSpPr txBox="1">
            <a:spLocks noChangeArrowheads="1"/>
          </p:cNvSpPr>
          <p:nvPr/>
        </p:nvSpPr>
        <p:spPr bwMode="auto">
          <a:xfrm>
            <a:off x="956804" y="3043995"/>
            <a:ext cx="66479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珠穆朗玛峰高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约：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8844.43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（        ）</a:t>
            </a:r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952495" y="3677465"/>
            <a:ext cx="48526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钢笔长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约：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0.15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(          )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984388" y="1293347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673141" y="1862248"/>
            <a:ext cx="9028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dm 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959040" y="2456090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km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6164027" y="3028555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4273313" y="3667529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</a:t>
            </a:r>
          </a:p>
        </p:txBody>
      </p:sp>
      <p:sp>
        <p:nvSpPr>
          <p:cNvPr id="13" name="文本框 7"/>
          <p:cNvSpPr txBox="1"/>
          <p:nvPr/>
        </p:nvSpPr>
        <p:spPr>
          <a:xfrm>
            <a:off x="978080" y="443475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练一练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 autoUpdateAnimBg="0"/>
      <p:bldP spid="18446" grpId="0" autoUpdateAnimBg="0"/>
      <p:bldP spid="18447" grpId="0" autoUpdateAnimBg="0"/>
      <p:bldP spid="18448" grpId="0" autoUpdateAnimBg="0"/>
      <p:bldP spid="18449" grpId="0" autoUpdateAnimBg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1472</Words>
  <Application>Microsoft Office PowerPoint</Application>
  <PresentationFormat>自定义</PresentationFormat>
  <Paragraphs>254</Paragraphs>
  <Slides>35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52</cp:revision>
  <dcterms:created xsi:type="dcterms:W3CDTF">2019-04-02T02:49:40Z</dcterms:created>
  <dcterms:modified xsi:type="dcterms:W3CDTF">2019-11-22T23:48:29Z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